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6"/>
  </p:notesMasterIdLst>
  <p:sldIdLst>
    <p:sldId id="256" r:id="rId2"/>
    <p:sldId id="293" r:id="rId3"/>
    <p:sldId id="337" r:id="rId4"/>
    <p:sldId id="336" r:id="rId5"/>
    <p:sldId id="258" r:id="rId6"/>
    <p:sldId id="259" r:id="rId7"/>
    <p:sldId id="260" r:id="rId8"/>
    <p:sldId id="295" r:id="rId9"/>
    <p:sldId id="296" r:id="rId10"/>
    <p:sldId id="317" r:id="rId11"/>
    <p:sldId id="318" r:id="rId12"/>
    <p:sldId id="319" r:id="rId13"/>
    <p:sldId id="320" r:id="rId14"/>
    <p:sldId id="298" r:id="rId15"/>
    <p:sldId id="294" r:id="rId16"/>
    <p:sldId id="321" r:id="rId17"/>
    <p:sldId id="322" r:id="rId18"/>
    <p:sldId id="323" r:id="rId19"/>
    <p:sldId id="324" r:id="rId20"/>
    <p:sldId id="325" r:id="rId21"/>
    <p:sldId id="333" r:id="rId22"/>
    <p:sldId id="299" r:id="rId23"/>
    <p:sldId id="309" r:id="rId24"/>
    <p:sldId id="326" r:id="rId25"/>
    <p:sldId id="327" r:id="rId26"/>
    <p:sldId id="328" r:id="rId27"/>
    <p:sldId id="330" r:id="rId28"/>
    <p:sldId id="334" r:id="rId29"/>
    <p:sldId id="314" r:id="rId30"/>
    <p:sldId id="313" r:id="rId31"/>
    <p:sldId id="315" r:id="rId32"/>
    <p:sldId id="335" r:id="rId33"/>
    <p:sldId id="331" r:id="rId34"/>
    <p:sldId id="291"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0"/>
    <p:restoredTop sz="94764"/>
  </p:normalViewPr>
  <p:slideViewPr>
    <p:cSldViewPr snapToGrid="0" snapToObjects="1">
      <p:cViewPr varScale="1">
        <p:scale>
          <a:sx n="93" d="100"/>
          <a:sy n="93" d="100"/>
        </p:scale>
        <p:origin x="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0F71C-AFAB-2F48-BAE4-7E1A767422EE}" type="datetimeFigureOut">
              <a:rPr kumimoji="1" lang="zh-CN" altLang="en-US" smtClean="0"/>
              <a:t>2018/12/14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53B73-F6A7-2649-99A4-2B80509847E1}" type="slidenum">
              <a:rPr kumimoji="1" lang="zh-CN" altLang="en-US" smtClean="0"/>
              <a:t>‹#›</a:t>
            </a:fld>
            <a:endParaRPr kumimoji="1" lang="zh-CN" altLang="en-US"/>
          </a:p>
        </p:txBody>
      </p:sp>
    </p:spTree>
    <p:extLst>
      <p:ext uri="{BB962C8B-B14F-4D97-AF65-F5344CB8AC3E}">
        <p14:creationId xmlns:p14="http://schemas.microsoft.com/office/powerpoint/2010/main" val="892403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23</a:t>
            </a:fld>
            <a:endParaRPr kumimoji="1" lang="zh-CN" altLang="en-US"/>
          </a:p>
        </p:txBody>
      </p:sp>
    </p:spTree>
    <p:extLst>
      <p:ext uri="{BB962C8B-B14F-4D97-AF65-F5344CB8AC3E}">
        <p14:creationId xmlns:p14="http://schemas.microsoft.com/office/powerpoint/2010/main" val="72713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24</a:t>
            </a:fld>
            <a:endParaRPr kumimoji="1" lang="zh-CN" altLang="en-US"/>
          </a:p>
        </p:txBody>
      </p:sp>
    </p:spTree>
    <p:extLst>
      <p:ext uri="{BB962C8B-B14F-4D97-AF65-F5344CB8AC3E}">
        <p14:creationId xmlns:p14="http://schemas.microsoft.com/office/powerpoint/2010/main" val="195934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25</a:t>
            </a:fld>
            <a:endParaRPr kumimoji="1" lang="zh-CN" altLang="en-US"/>
          </a:p>
        </p:txBody>
      </p:sp>
    </p:spTree>
    <p:extLst>
      <p:ext uri="{BB962C8B-B14F-4D97-AF65-F5344CB8AC3E}">
        <p14:creationId xmlns:p14="http://schemas.microsoft.com/office/powerpoint/2010/main" val="194172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26</a:t>
            </a:fld>
            <a:endParaRPr kumimoji="1" lang="zh-CN" altLang="en-US"/>
          </a:p>
        </p:txBody>
      </p:sp>
    </p:spTree>
    <p:extLst>
      <p:ext uri="{BB962C8B-B14F-4D97-AF65-F5344CB8AC3E}">
        <p14:creationId xmlns:p14="http://schemas.microsoft.com/office/powerpoint/2010/main" val="126059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27</a:t>
            </a:fld>
            <a:endParaRPr kumimoji="1" lang="zh-CN" altLang="en-US"/>
          </a:p>
        </p:txBody>
      </p:sp>
    </p:spTree>
    <p:extLst>
      <p:ext uri="{BB962C8B-B14F-4D97-AF65-F5344CB8AC3E}">
        <p14:creationId xmlns:p14="http://schemas.microsoft.com/office/powerpoint/2010/main" val="13780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30</a:t>
            </a:fld>
            <a:endParaRPr kumimoji="1" lang="zh-CN" altLang="en-US"/>
          </a:p>
        </p:txBody>
      </p:sp>
    </p:spTree>
    <p:extLst>
      <p:ext uri="{BB962C8B-B14F-4D97-AF65-F5344CB8AC3E}">
        <p14:creationId xmlns:p14="http://schemas.microsoft.com/office/powerpoint/2010/main" val="508574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31</a:t>
            </a:fld>
            <a:endParaRPr kumimoji="1" lang="zh-CN" altLang="en-US"/>
          </a:p>
        </p:txBody>
      </p:sp>
    </p:spTree>
    <p:extLst>
      <p:ext uri="{BB962C8B-B14F-4D97-AF65-F5344CB8AC3E}">
        <p14:creationId xmlns:p14="http://schemas.microsoft.com/office/powerpoint/2010/main" val="20280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6153B73-F6A7-2649-99A4-2B80509847E1}" type="slidenum">
              <a:rPr kumimoji="1" lang="zh-CN" altLang="en-US" smtClean="0"/>
              <a:t>33</a:t>
            </a:fld>
            <a:endParaRPr kumimoji="1" lang="zh-CN" altLang="en-US"/>
          </a:p>
        </p:txBody>
      </p:sp>
    </p:spTree>
    <p:extLst>
      <p:ext uri="{BB962C8B-B14F-4D97-AF65-F5344CB8AC3E}">
        <p14:creationId xmlns:p14="http://schemas.microsoft.com/office/powerpoint/2010/main" val="1843993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90584" y="2952747"/>
            <a:ext cx="10363200" cy="1279524"/>
          </a:xfrm>
        </p:spPr>
        <p:txBody>
          <a:bodyPr>
            <a:normAutofit/>
          </a:bodyPr>
          <a:lstStyle>
            <a:lvl1pPr marL="0" algn="l" defTabSz="1219170" rtl="0" eaLnBrk="1" latinLnBrk="0" hangingPunct="1">
              <a:defRPr lang="zh-CN" altLang="en-US" sz="5333" b="1" kern="1200" spc="400" dirty="0">
                <a:solidFill>
                  <a:schemeClr val="bg1"/>
                </a:solidFill>
                <a:latin typeface="微软雅黑" pitchFamily="34" charset="-122"/>
                <a:ea typeface="微软雅黑" pitchFamily="34" charset="-122"/>
                <a:cs typeface="方正准圆简体"/>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590584" y="4362454"/>
            <a:ext cx="8534400" cy="590557"/>
          </a:xfrm>
        </p:spPr>
        <p:txBody>
          <a:bodyPr anchor="ctr" anchorCtr="0">
            <a:normAutofit/>
          </a:bodyPr>
          <a:lstStyle>
            <a:lvl1pPr marL="0" indent="0" algn="l" defTabSz="1219170" rtl="0" eaLnBrk="1" latinLnBrk="0" hangingPunct="1">
              <a:buNone/>
              <a:defRPr lang="zh-CN" altLang="en-US" sz="2667" kern="1200" spc="400" dirty="0" smtClean="0">
                <a:solidFill>
                  <a:schemeClr val="bg1"/>
                </a:solidFill>
                <a:latin typeface="微软雅黑" pitchFamily="34" charset="-122"/>
                <a:ea typeface="微软雅黑" pitchFamily="34" charset="-122"/>
                <a:cs typeface="方正准圆简体"/>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zh-CN" altLang="en-US" dirty="0"/>
          </a:p>
        </p:txBody>
      </p:sp>
    </p:spTree>
    <p:extLst>
      <p:ext uri="{BB962C8B-B14F-4D97-AF65-F5344CB8AC3E}">
        <p14:creationId xmlns:p14="http://schemas.microsoft.com/office/powerpoint/2010/main" val="12426088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32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321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772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9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99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17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1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51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2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690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3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19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4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51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5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23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949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6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47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1963" y="3238499"/>
            <a:ext cx="10363200" cy="952507"/>
          </a:xfrm>
        </p:spPr>
        <p:txBody>
          <a:bodyPr anchor="ctr" anchorCtr="0">
            <a:normAutofit/>
          </a:bodyPr>
          <a:lstStyle>
            <a:lvl1pPr marL="0" algn="l" defTabSz="1219170" rtl="0" eaLnBrk="1" latinLnBrk="0" hangingPunct="1">
              <a:defRPr lang="zh-CN" altLang="en-US" sz="4267" b="1" kern="1200" spc="400" dirty="0" smtClean="0">
                <a:solidFill>
                  <a:srgbClr val="00479D"/>
                </a:solidFill>
                <a:latin typeface="微软雅黑" pitchFamily="34" charset="-122"/>
                <a:ea typeface="微软雅黑" pitchFamily="34" charset="-122"/>
                <a:cs typeface="方正准圆简体"/>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61963" y="4191005"/>
            <a:ext cx="10363200" cy="642931"/>
          </a:xfrm>
        </p:spPr>
        <p:txBody>
          <a:bodyPr anchor="ctr" anchorCtr="0">
            <a:normAutofit/>
          </a:bodyPr>
          <a:lstStyle>
            <a:lvl1pPr marL="0" indent="0" algn="l" defTabSz="1219170" rtl="0" eaLnBrk="1" latinLnBrk="0" hangingPunct="1">
              <a:buNone/>
              <a:defRPr lang="zh-CN" altLang="en-US" sz="2400" kern="1200" spc="400" dirty="0" smtClean="0">
                <a:solidFill>
                  <a:srgbClr val="004DA0"/>
                </a:solidFill>
                <a:latin typeface="微软雅黑" pitchFamily="34" charset="-122"/>
                <a:ea typeface="微软雅黑" pitchFamily="34" charset="-122"/>
                <a:cs typeface="方正准圆简体"/>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smtClean="0"/>
              <a:t>单击此处编辑母版文本样式</a:t>
            </a:r>
          </a:p>
        </p:txBody>
      </p:sp>
      <p:sp>
        <p:nvSpPr>
          <p:cNvPr id="9" name="Rectangle 5"/>
          <p:cNvSpPr/>
          <p:nvPr/>
        </p:nvSpPr>
        <p:spPr>
          <a:xfrm flipV="1">
            <a:off x="0" y="4157859"/>
            <a:ext cx="6411435" cy="60959"/>
          </a:xfrm>
          <a:prstGeom prst="rect">
            <a:avLst/>
          </a:prstGeom>
          <a:solidFill>
            <a:srgbClr val="00489D"/>
          </a:solidFill>
          <a:ln>
            <a:solidFill>
              <a:schemeClr val="bg1"/>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dirty="0" smtClean="0">
                <a:solidFill>
                  <a:schemeClr val="tx2"/>
                </a:solidFill>
              </a:rPr>
              <a:t>  </a:t>
            </a:r>
            <a:endParaRPr lang="en-US" sz="2400" dirty="0">
              <a:solidFill>
                <a:schemeClr val="tx2"/>
              </a:solidFill>
            </a:endParaRPr>
          </a:p>
        </p:txBody>
      </p:sp>
    </p:spTree>
    <p:extLst>
      <p:ext uri="{BB962C8B-B14F-4D97-AF65-F5344CB8AC3E}">
        <p14:creationId xmlns:p14="http://schemas.microsoft.com/office/powerpoint/2010/main" val="1277849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内容页">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6210" y="369890"/>
            <a:ext cx="6153155" cy="582593"/>
          </a:xfrm>
        </p:spPr>
        <p:txBody>
          <a:bodyPr>
            <a:noAutofit/>
          </a:bodyPr>
          <a:lstStyle>
            <a:lvl1pPr marL="0" algn="l" defTabSz="1219170" rtl="0" eaLnBrk="1" latinLnBrk="0" hangingPunct="1">
              <a:defRPr lang="zh-CN" altLang="en-US" sz="2667" b="1" kern="1200" spc="0" baseline="0" dirty="0" smtClean="0">
                <a:solidFill>
                  <a:srgbClr val="00499D"/>
                </a:solidFill>
                <a:latin typeface="微软雅黑" pitchFamily="34" charset="-122"/>
                <a:ea typeface="微软雅黑" pitchFamily="34" charset="-122"/>
                <a:cs typeface="方正准圆简体"/>
              </a:defRPr>
            </a:lvl1pPr>
          </a:lstStyle>
          <a:p>
            <a:r>
              <a:rPr lang="zh-CN" altLang="en-US" smtClean="0"/>
              <a:t>单击此处编辑母版标题样式</a:t>
            </a:r>
            <a:endParaRPr lang="zh-CN" altLang="en-US" dirty="0"/>
          </a:p>
        </p:txBody>
      </p:sp>
      <p:sp>
        <p:nvSpPr>
          <p:cNvPr id="8" name="文本占位符 7"/>
          <p:cNvSpPr>
            <a:spLocks noGrp="1"/>
          </p:cNvSpPr>
          <p:nvPr>
            <p:ph type="body" sz="quarter" idx="10"/>
          </p:nvPr>
        </p:nvSpPr>
        <p:spPr>
          <a:xfrm>
            <a:off x="476251" y="1428751"/>
            <a:ext cx="11334749" cy="4000500"/>
          </a:xfrm>
        </p:spPr>
        <p:txBody>
          <a:bodyPr>
            <a:normAutofit/>
          </a:bodyPr>
          <a:lstStyle>
            <a:lvl1pPr>
              <a:buNone/>
              <a:defRPr sz="1600">
                <a:latin typeface="微软雅黑" pitchFamily="34" charset="-122"/>
                <a:ea typeface="微软雅黑" pitchFamily="34"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777210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结束">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48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457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86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4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383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5_标题和内容">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03333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34431EBE-0945-6449-B96F-391E94315C2B}" type="datetimeFigureOut">
              <a:rPr kumimoji="1" lang="zh-CN" altLang="en-US" smtClean="0"/>
              <a:t>2018/12/14</a:t>
            </a:fld>
            <a:endParaRPr kumimoji="1"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6437114-282A-7942-AF27-E895D6B16DB7}" type="slidenum">
              <a:rPr kumimoji="1" lang="zh-CN" altLang="en-US" smtClean="0"/>
              <a:t>‹#›</a:t>
            </a:fld>
            <a:endParaRPr kumimoji="1" lang="zh-CN" altLang="en-US"/>
          </a:p>
        </p:txBody>
      </p:sp>
    </p:spTree>
    <p:extLst>
      <p:ext uri="{BB962C8B-B14F-4D97-AF65-F5344CB8AC3E}">
        <p14:creationId xmlns:p14="http://schemas.microsoft.com/office/powerpoint/2010/main" val="126623518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bridgeli.c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dirty="0"/>
              <a:t>JVM GC </a:t>
            </a:r>
            <a:r>
              <a:rPr kumimoji="1" lang="zh-CN" altLang="en-US" dirty="0"/>
              <a:t>那些事</a:t>
            </a:r>
          </a:p>
        </p:txBody>
      </p:sp>
      <p:sp>
        <p:nvSpPr>
          <p:cNvPr id="3" name="副标题 2"/>
          <p:cNvSpPr>
            <a:spLocks noGrp="1"/>
          </p:cNvSpPr>
          <p:nvPr>
            <p:ph type="subTitle" idx="1"/>
          </p:nvPr>
        </p:nvSpPr>
        <p:spPr/>
        <p:txBody>
          <a:bodyPr/>
          <a:lstStyle/>
          <a:p>
            <a:r>
              <a:rPr kumimoji="1" lang="en-US" altLang="zh-CN" dirty="0" smtClean="0"/>
              <a:t>——</a:t>
            </a:r>
            <a:r>
              <a:rPr kumimoji="1" lang="zh-CN" altLang="en-US" dirty="0" smtClean="0"/>
              <a:t>从入门到放弃</a:t>
            </a:r>
            <a:endParaRPr kumimoji="1" lang="zh-CN" altLang="en-US" dirty="0"/>
          </a:p>
        </p:txBody>
      </p:sp>
    </p:spTree>
    <p:extLst>
      <p:ext uri="{BB962C8B-B14F-4D97-AF65-F5344CB8AC3E}">
        <p14:creationId xmlns:p14="http://schemas.microsoft.com/office/powerpoint/2010/main" val="11311762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GC</a:t>
            </a:r>
            <a:r>
              <a:rPr lang="zh-CN" altLang="en-US" dirty="0" smtClean="0"/>
              <a:t> </a:t>
            </a:r>
            <a:r>
              <a:rPr lang="en-US" altLang="zh-CN" dirty="0" smtClean="0"/>
              <a:t>Roots</a:t>
            </a:r>
            <a:r>
              <a:rPr lang="zh-CN" altLang="en-US" dirty="0" smtClean="0"/>
              <a:t>”对象和算法示意图</a:t>
            </a:r>
            <a:endParaRPr lang="zh-CN" altLang="en-US" dirty="0"/>
          </a:p>
        </p:txBody>
      </p:sp>
      <p:sp>
        <p:nvSpPr>
          <p:cNvPr id="6" name="文本框 5"/>
          <p:cNvSpPr txBox="1"/>
          <p:nvPr/>
        </p:nvSpPr>
        <p:spPr>
          <a:xfrm>
            <a:off x="282246" y="1259674"/>
            <a:ext cx="6628738" cy="1569660"/>
          </a:xfrm>
          <a:prstGeom prst="rect">
            <a:avLst/>
          </a:prstGeom>
          <a:noFill/>
        </p:spPr>
        <p:txBody>
          <a:bodyPr wrap="none" rtlCol="0">
            <a:spAutoFit/>
          </a:bodyPr>
          <a:lstStyle/>
          <a:p>
            <a:r>
              <a:rPr lang="en-US" altLang="zh-CN" sz="2400" dirty="0">
                <a:latin typeface="STFangsong" charset="-122"/>
                <a:ea typeface="STFangsong" charset="-122"/>
                <a:cs typeface="STFangsong" charset="-122"/>
              </a:rPr>
              <a:t>1</a:t>
            </a:r>
            <a:r>
              <a:rPr lang="en-US" altLang="zh-CN" sz="2400" dirty="0" smtClean="0">
                <a:latin typeface="STFangsong" charset="-122"/>
                <a:ea typeface="STFangsong" charset="-122"/>
                <a:cs typeface="STFangsong" charset="-122"/>
              </a:rPr>
              <a:t>. </a:t>
            </a:r>
            <a:r>
              <a:rPr lang="zh-CN" altLang="en-US" sz="2400" dirty="0">
                <a:latin typeface="STFangsong" charset="-122"/>
                <a:ea typeface="STFangsong" charset="-122"/>
                <a:cs typeface="STFangsong" charset="-122"/>
              </a:rPr>
              <a:t>虚拟机栈中引用的（栈帧中本地变量表）对象</a:t>
            </a:r>
            <a:br>
              <a:rPr lang="zh-CN" altLang="en-US" sz="2400" dirty="0">
                <a:latin typeface="STFangsong" charset="-122"/>
                <a:ea typeface="STFangsong" charset="-122"/>
                <a:cs typeface="STFangsong" charset="-122"/>
              </a:rPr>
            </a:br>
            <a:r>
              <a:rPr lang="en-US" altLang="zh-CN" sz="2400" dirty="0">
                <a:latin typeface="STFangsong" charset="-122"/>
                <a:ea typeface="STFangsong" charset="-122"/>
                <a:cs typeface="STFangsong" charset="-122"/>
              </a:rPr>
              <a:t>2</a:t>
            </a:r>
            <a:r>
              <a:rPr lang="en-US" altLang="zh-CN" sz="2400" dirty="0" smtClean="0">
                <a:latin typeface="STFangsong" charset="-122"/>
                <a:ea typeface="STFangsong" charset="-122"/>
                <a:cs typeface="STFangsong" charset="-122"/>
              </a:rPr>
              <a:t>. </a:t>
            </a:r>
            <a:r>
              <a:rPr lang="zh-CN" altLang="en-US" sz="2400" dirty="0">
                <a:latin typeface="STFangsong" charset="-122"/>
                <a:ea typeface="STFangsong" charset="-122"/>
                <a:cs typeface="STFangsong" charset="-122"/>
              </a:rPr>
              <a:t>方法区中类静态属性引用的对象</a:t>
            </a:r>
            <a:br>
              <a:rPr lang="zh-CN" altLang="en-US" sz="2400" dirty="0">
                <a:latin typeface="STFangsong" charset="-122"/>
                <a:ea typeface="STFangsong" charset="-122"/>
                <a:cs typeface="STFangsong" charset="-122"/>
              </a:rPr>
            </a:br>
            <a:r>
              <a:rPr lang="en-US" altLang="zh-CN" sz="2400" dirty="0">
                <a:latin typeface="STFangsong" charset="-122"/>
                <a:ea typeface="STFangsong" charset="-122"/>
                <a:cs typeface="STFangsong" charset="-122"/>
              </a:rPr>
              <a:t>3</a:t>
            </a:r>
            <a:r>
              <a:rPr lang="en-US" altLang="zh-CN" sz="2400" dirty="0" smtClean="0">
                <a:latin typeface="STFangsong" charset="-122"/>
                <a:ea typeface="STFangsong" charset="-122"/>
                <a:cs typeface="STFangsong" charset="-122"/>
              </a:rPr>
              <a:t>. </a:t>
            </a:r>
            <a:r>
              <a:rPr lang="zh-CN" altLang="en-US" sz="2400" dirty="0">
                <a:latin typeface="STFangsong" charset="-122"/>
                <a:ea typeface="STFangsong" charset="-122"/>
                <a:cs typeface="STFangsong" charset="-122"/>
              </a:rPr>
              <a:t>方法区中常量引用的对象</a:t>
            </a:r>
            <a:br>
              <a:rPr lang="zh-CN" altLang="en-US" sz="2400" dirty="0">
                <a:latin typeface="STFangsong" charset="-122"/>
                <a:ea typeface="STFangsong" charset="-122"/>
                <a:cs typeface="STFangsong" charset="-122"/>
              </a:rPr>
            </a:br>
            <a:r>
              <a:rPr lang="en-US" altLang="zh-CN" sz="2400" dirty="0">
                <a:latin typeface="STFangsong" charset="-122"/>
                <a:ea typeface="STFangsong" charset="-122"/>
                <a:cs typeface="STFangsong" charset="-122"/>
              </a:rPr>
              <a:t>4</a:t>
            </a:r>
            <a:r>
              <a:rPr lang="en-US" altLang="zh-CN" sz="2400" dirty="0" smtClean="0">
                <a:latin typeface="STFangsong" charset="-122"/>
                <a:ea typeface="STFangsong" charset="-122"/>
                <a:cs typeface="STFangsong" charset="-122"/>
              </a:rPr>
              <a:t>. </a:t>
            </a:r>
            <a:r>
              <a:rPr lang="zh-CN" altLang="en-US" sz="2400" dirty="0">
                <a:latin typeface="STFangsong" charset="-122"/>
                <a:ea typeface="STFangsong" charset="-122"/>
                <a:cs typeface="STFangsong" charset="-122"/>
              </a:rPr>
              <a:t>本地方法栈中</a:t>
            </a:r>
            <a:r>
              <a:rPr lang="en-US" altLang="zh-CN" sz="2400" dirty="0">
                <a:latin typeface="STFangsong" charset="-122"/>
                <a:ea typeface="STFangsong" charset="-122"/>
                <a:cs typeface="STFangsong" charset="-122"/>
              </a:rPr>
              <a:t>JNI</a:t>
            </a:r>
            <a:r>
              <a:rPr lang="zh-CN" altLang="en-US" sz="2400" dirty="0">
                <a:latin typeface="STFangsong" charset="-122"/>
                <a:ea typeface="STFangsong" charset="-122"/>
                <a:cs typeface="STFangsong" charset="-122"/>
              </a:rPr>
              <a:t>引用的对象</a:t>
            </a:r>
          </a:p>
        </p:txBody>
      </p:sp>
      <p:sp>
        <p:nvSpPr>
          <p:cNvPr id="8" name="文本框 7"/>
          <p:cNvSpPr txBox="1"/>
          <p:nvPr/>
        </p:nvSpPr>
        <p:spPr>
          <a:xfrm>
            <a:off x="828964" y="3795056"/>
            <a:ext cx="2723823" cy="369332"/>
          </a:xfrm>
          <a:prstGeom prst="rect">
            <a:avLst/>
          </a:prstGeom>
          <a:noFill/>
        </p:spPr>
        <p:txBody>
          <a:bodyPr wrap="none" rtlCol="0">
            <a:spAutoFit/>
          </a:bodyPr>
          <a:lstStyle/>
          <a:p>
            <a:r>
              <a:rPr lang="zh-CN" altLang="en-US" dirty="0">
                <a:latin typeface="STFangsong" charset="-122"/>
                <a:ea typeface="STFangsong" charset="-122"/>
                <a:cs typeface="STFangsong" charset="-122"/>
              </a:rPr>
              <a:t>可达性分析算法的</a:t>
            </a:r>
            <a:r>
              <a:rPr lang="zh-CN" altLang="en-US" dirty="0" smtClean="0">
                <a:latin typeface="STFangsong" charset="-122"/>
                <a:ea typeface="STFangsong" charset="-122"/>
                <a:cs typeface="STFangsong" charset="-122"/>
              </a:rPr>
              <a:t>示意图</a:t>
            </a:r>
            <a:endParaRPr lang="zh-CN" altLang="en-US" dirty="0">
              <a:latin typeface="STFangsong" charset="-122"/>
              <a:ea typeface="STFangsong" charset="-122"/>
              <a:cs typeface="STFangsong" charset="-122"/>
            </a:endParaRPr>
          </a:p>
        </p:txBody>
      </p:sp>
      <p:pic>
        <p:nvPicPr>
          <p:cNvPr id="1028" name="Picture 4" descr="vmg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692" y="2931333"/>
            <a:ext cx="4544290" cy="246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57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 calcmode="lin" valueType="num">
                                      <p:cBhvr additive="base">
                                        <p:cTn id="11" dur="500" fill="hold"/>
                                        <p:tgtEl>
                                          <p:spTgt spid="1028"/>
                                        </p:tgtEl>
                                        <p:attrNameLst>
                                          <p:attrName>ppt_x</p:attrName>
                                        </p:attrNameLst>
                                      </p:cBhvr>
                                      <p:tavLst>
                                        <p:tav tm="0">
                                          <p:val>
                                            <p:strVal val="#ppt_x"/>
                                          </p:val>
                                        </p:tav>
                                        <p:tav tm="100000">
                                          <p:val>
                                            <p:strVal val="#ppt_x"/>
                                          </p:val>
                                        </p:tav>
                                      </p:tavLst>
                                    </p:anim>
                                    <p:anim calcmode="lin" valueType="num">
                                      <p:cBhvr additive="base">
                                        <p:cTn id="1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生存还是死亡</a:t>
            </a:r>
            <a:endParaRPr lang="zh-CN" altLang="en-US" dirty="0"/>
          </a:p>
        </p:txBody>
      </p:sp>
      <p:pic>
        <p:nvPicPr>
          <p:cNvPr id="4" name="图片 3"/>
          <p:cNvPicPr>
            <a:picLocks noChangeAspect="1"/>
          </p:cNvPicPr>
          <p:nvPr/>
        </p:nvPicPr>
        <p:blipFill>
          <a:blip r:embed="rId2"/>
          <a:stretch>
            <a:fillRect/>
          </a:stretch>
        </p:blipFill>
        <p:spPr>
          <a:xfrm>
            <a:off x="476210" y="1191492"/>
            <a:ext cx="11173959" cy="5167744"/>
          </a:xfrm>
          <a:prstGeom prst="rect">
            <a:avLst/>
          </a:prstGeom>
        </p:spPr>
      </p:pic>
    </p:spTree>
    <p:extLst>
      <p:ext uri="{BB962C8B-B14F-4D97-AF65-F5344CB8AC3E}">
        <p14:creationId xmlns:p14="http://schemas.microsoft.com/office/powerpoint/2010/main" val="145057362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6" name="文本框 5"/>
          <p:cNvSpPr txBox="1"/>
          <p:nvPr/>
        </p:nvSpPr>
        <p:spPr>
          <a:xfrm>
            <a:off x="628252" y="1418535"/>
            <a:ext cx="11106548" cy="4260141"/>
          </a:xfrm>
          <a:prstGeom prst="rect">
            <a:avLst/>
          </a:prstGeom>
          <a:noFill/>
        </p:spPr>
        <p:txBody>
          <a:bodyPr wrap="square" rtlCol="0">
            <a:spAutoFit/>
          </a:bodyPr>
          <a:lstStyle/>
          <a:p>
            <a:pPr marL="342900" indent="-342900">
              <a:lnSpc>
                <a:spcPts val="2460"/>
              </a:lnSpc>
              <a:buAutoNum type="arabicPeriod"/>
            </a:pPr>
            <a:r>
              <a:rPr lang="zh-CN" altLang="en-US" dirty="0" smtClean="0">
                <a:latin typeface="STFangsong" charset="-122"/>
                <a:ea typeface="STFangsong" charset="-122"/>
                <a:cs typeface="STFangsong" charset="-122"/>
              </a:rPr>
              <a:t>其实</a:t>
            </a:r>
            <a:r>
              <a:rPr lang="zh-CN" altLang="en-US" dirty="0">
                <a:latin typeface="STFangsong" charset="-122"/>
                <a:ea typeface="STFangsong" charset="-122"/>
                <a:cs typeface="STFangsong" charset="-122"/>
              </a:rPr>
              <a:t>即使在可达性分析算法中不可达的对象，也</a:t>
            </a:r>
            <a:r>
              <a:rPr lang="zh-CN" altLang="en-US" dirty="0">
                <a:solidFill>
                  <a:srgbClr val="FF0000"/>
                </a:solidFill>
                <a:latin typeface="STFangsong" charset="-122"/>
                <a:ea typeface="STFangsong" charset="-122"/>
                <a:cs typeface="STFangsong" charset="-122"/>
              </a:rPr>
              <a:t>并非是“非死不可”的</a:t>
            </a:r>
            <a:r>
              <a:rPr lang="zh-CN" altLang="en-US" dirty="0">
                <a:latin typeface="STFangsong" charset="-122"/>
                <a:ea typeface="STFangsong" charset="-122"/>
                <a:cs typeface="STFangsong" charset="-122"/>
              </a:rPr>
              <a:t>，这个时候他们处于“缓刑”阶段，至少要经历两次标记过程：如果对象在进行可达性分析后没有与</a:t>
            </a:r>
            <a:r>
              <a:rPr lang="en-US" altLang="zh-CN" dirty="0">
                <a:latin typeface="STFangsong" charset="-122"/>
                <a:ea typeface="STFangsong" charset="-122"/>
                <a:cs typeface="STFangsong" charset="-122"/>
              </a:rPr>
              <a:t>GC Roots</a:t>
            </a:r>
            <a:r>
              <a:rPr lang="zh-CN" altLang="en-US" dirty="0">
                <a:latin typeface="STFangsong" charset="-122"/>
                <a:ea typeface="STFangsong" charset="-122"/>
                <a:cs typeface="STFangsong" charset="-122"/>
              </a:rPr>
              <a:t>相连接的引用链，那他将会被第一次标记并且进行一次筛选，筛选的条件是此对象有无必要执行</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方法，当对象没有覆盖</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方法或者</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已经被虚拟机执行过，将被视为没有必要执行。如果该对象被判定为有必要执行</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方法，那么该对象将会被放置在一个叫做</a:t>
            </a:r>
            <a:r>
              <a:rPr lang="en-US" altLang="zh-CN" dirty="0">
                <a:latin typeface="STFangsong" charset="-122"/>
                <a:ea typeface="STFangsong" charset="-122"/>
                <a:cs typeface="STFangsong" charset="-122"/>
              </a:rPr>
              <a:t>F-</a:t>
            </a:r>
            <a:r>
              <a:rPr lang="en-US" altLang="zh-CN" dirty="0" err="1">
                <a:latin typeface="STFangsong" charset="-122"/>
                <a:ea typeface="STFangsong" charset="-122"/>
                <a:cs typeface="STFangsong" charset="-122"/>
              </a:rPr>
              <a:t>Quene</a:t>
            </a:r>
            <a:r>
              <a:rPr lang="zh-CN" altLang="en-US" dirty="0">
                <a:latin typeface="STFangsong" charset="-122"/>
                <a:ea typeface="STFangsong" charset="-122"/>
                <a:cs typeface="STFangsong" charset="-122"/>
              </a:rPr>
              <a:t>的队列之中，稍后虚拟机会自动建立一个低优先级的</a:t>
            </a:r>
            <a:r>
              <a:rPr lang="en-US" altLang="zh-CN" dirty="0" err="1">
                <a:latin typeface="STFangsong" charset="-122"/>
                <a:ea typeface="STFangsong" charset="-122"/>
                <a:cs typeface="STFangsong" charset="-122"/>
              </a:rPr>
              <a:t>Finzlizer</a:t>
            </a:r>
            <a:r>
              <a:rPr lang="zh-CN" altLang="en-US" dirty="0">
                <a:latin typeface="STFangsong" charset="-122"/>
                <a:ea typeface="STFangsong" charset="-122"/>
                <a:cs typeface="STFangsong" charset="-122"/>
              </a:rPr>
              <a:t>线程去执行他。这里所谓的“执行”是指虚拟机会触发这个方法，但并不承诺会等待他运行结束，这么做的原因是，如果一个对象在</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方法中执行缓慢，或者发生了死循环，将很有可能会导致</a:t>
            </a:r>
            <a:r>
              <a:rPr lang="en-US" altLang="zh-CN" dirty="0">
                <a:latin typeface="STFangsong" charset="-122"/>
                <a:ea typeface="STFangsong" charset="-122"/>
                <a:cs typeface="STFangsong" charset="-122"/>
              </a:rPr>
              <a:t>F-</a:t>
            </a:r>
            <a:r>
              <a:rPr lang="en-US" altLang="zh-CN" dirty="0" err="1">
                <a:latin typeface="STFangsong" charset="-122"/>
                <a:ea typeface="STFangsong" charset="-122"/>
                <a:cs typeface="STFangsong" charset="-122"/>
              </a:rPr>
              <a:t>Quene</a:t>
            </a:r>
            <a:r>
              <a:rPr lang="zh-CN" altLang="en-US" dirty="0">
                <a:latin typeface="STFangsong" charset="-122"/>
                <a:ea typeface="STFangsong" charset="-122"/>
                <a:cs typeface="STFangsong" charset="-122"/>
              </a:rPr>
              <a:t>队列中的其他对象永远处于等待，甚至导致整个内存回收系统崩溃。</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方法是对象逃脱死亡命运的最后一次机会，稍后</a:t>
            </a:r>
            <a:r>
              <a:rPr lang="en-US" altLang="zh-CN" dirty="0">
                <a:latin typeface="STFangsong" charset="-122"/>
                <a:ea typeface="STFangsong" charset="-122"/>
                <a:cs typeface="STFangsong" charset="-122"/>
              </a:rPr>
              <a:t>GC</a:t>
            </a:r>
            <a:r>
              <a:rPr lang="zh-CN" altLang="en-US" dirty="0">
                <a:latin typeface="STFangsong" charset="-122"/>
                <a:ea typeface="STFangsong" charset="-122"/>
                <a:cs typeface="STFangsong" charset="-122"/>
              </a:rPr>
              <a:t>将对</a:t>
            </a:r>
            <a:r>
              <a:rPr lang="en-US" altLang="zh-CN" dirty="0">
                <a:latin typeface="STFangsong" charset="-122"/>
                <a:ea typeface="STFangsong" charset="-122"/>
                <a:cs typeface="STFangsong" charset="-122"/>
              </a:rPr>
              <a:t>F-</a:t>
            </a:r>
            <a:r>
              <a:rPr lang="en-US" altLang="zh-CN" dirty="0" err="1">
                <a:latin typeface="STFangsong" charset="-122"/>
                <a:ea typeface="STFangsong" charset="-122"/>
                <a:cs typeface="STFangsong" charset="-122"/>
              </a:rPr>
              <a:t>Quene</a:t>
            </a:r>
            <a:r>
              <a:rPr lang="zh-CN" altLang="en-US" dirty="0">
                <a:latin typeface="STFangsong" charset="-122"/>
                <a:ea typeface="STFangsong" charset="-122"/>
                <a:cs typeface="STFangsong" charset="-122"/>
              </a:rPr>
              <a:t>中的对象进行第二次小规模的标记，如果对象要在</a:t>
            </a:r>
            <a:r>
              <a:rPr lang="en-US" altLang="zh-CN" dirty="0">
                <a:latin typeface="STFangsong" charset="-122"/>
                <a:ea typeface="STFangsong" charset="-122"/>
                <a:cs typeface="STFangsong" charset="-122"/>
              </a:rPr>
              <a:t>finalize()</a:t>
            </a:r>
            <a:r>
              <a:rPr lang="zh-CN" altLang="en-US" dirty="0">
                <a:latin typeface="STFangsong" charset="-122"/>
                <a:ea typeface="STFangsong" charset="-122"/>
                <a:cs typeface="STFangsong" charset="-122"/>
              </a:rPr>
              <a:t>中成功拯救自己</a:t>
            </a:r>
            <a:r>
              <a:rPr lang="en-US" altLang="zh-CN" dirty="0">
                <a:latin typeface="STFangsong" charset="-122"/>
                <a:ea typeface="STFangsong" charset="-122"/>
                <a:cs typeface="STFangsong" charset="-122"/>
              </a:rPr>
              <a:t>–</a:t>
            </a:r>
            <a:r>
              <a:rPr lang="zh-CN" altLang="en-US" dirty="0">
                <a:latin typeface="STFangsong" charset="-122"/>
                <a:ea typeface="STFangsong" charset="-122"/>
                <a:cs typeface="STFangsong" charset="-122"/>
              </a:rPr>
              <a:t>只要重新与引用链上的任何一个对象管理上即可，那么第二次标记时他将被移出“即将回收”的集合，如果对象在这个时候还没有逃脱，那他就真的死</a:t>
            </a:r>
            <a:r>
              <a:rPr lang="zh-CN" altLang="en-US" dirty="0" smtClean="0">
                <a:latin typeface="STFangsong" charset="-122"/>
                <a:ea typeface="STFangsong" charset="-122"/>
                <a:cs typeface="STFangsong" charset="-122"/>
              </a:rPr>
              <a:t>了</a:t>
            </a:r>
          </a:p>
          <a:p>
            <a:pPr marL="342900" indent="-342900">
              <a:lnSpc>
                <a:spcPts val="2460"/>
              </a:lnSpc>
              <a:buAutoNum type="arabicPeriod"/>
            </a:pPr>
            <a:r>
              <a:rPr lang="zh-CN" altLang="en-US" dirty="0">
                <a:latin typeface="STFangsong" charset="-122"/>
                <a:ea typeface="STFangsong" charset="-122"/>
                <a:cs typeface="STFangsong" charset="-122"/>
              </a:rPr>
              <a:t>尽量</a:t>
            </a:r>
            <a:r>
              <a:rPr lang="zh-CN" altLang="en-US" dirty="0">
                <a:solidFill>
                  <a:srgbClr val="FF0000"/>
                </a:solidFill>
                <a:latin typeface="STFangsong" charset="-122"/>
                <a:ea typeface="STFangsong" charset="-122"/>
                <a:cs typeface="STFangsong" charset="-122"/>
              </a:rPr>
              <a:t>不要使用</a:t>
            </a:r>
            <a:r>
              <a:rPr lang="zh-CN" altLang="en-US" dirty="0">
                <a:latin typeface="STFangsong" charset="-122"/>
                <a:ea typeface="STFangsong" charset="-122"/>
                <a:cs typeface="STFangsong" charset="-122"/>
              </a:rPr>
              <a:t>这种方法来拯救对象，这只是</a:t>
            </a:r>
            <a:r>
              <a:rPr lang="en-US" altLang="zh-CN" dirty="0">
                <a:latin typeface="STFangsong" charset="-122"/>
                <a:ea typeface="STFangsong" charset="-122"/>
                <a:cs typeface="STFangsong" charset="-122"/>
              </a:rPr>
              <a:t>Java</a:t>
            </a:r>
            <a:r>
              <a:rPr lang="zh-CN" altLang="en-US" dirty="0">
                <a:latin typeface="STFangsong" charset="-122"/>
                <a:ea typeface="STFangsong" charset="-122"/>
                <a:cs typeface="STFangsong" charset="-122"/>
              </a:rPr>
              <a:t>刚诞生时为了是</a:t>
            </a:r>
            <a:r>
              <a:rPr lang="en-US" altLang="zh-CN" dirty="0">
                <a:latin typeface="STFangsong" charset="-122"/>
                <a:ea typeface="STFangsong" charset="-122"/>
                <a:cs typeface="STFangsong" charset="-122"/>
              </a:rPr>
              <a:t>c</a:t>
            </a:r>
            <a:r>
              <a:rPr lang="zh-CN" altLang="en-US" dirty="0">
                <a:latin typeface="STFangsong" charset="-122"/>
                <a:ea typeface="STFangsong" charset="-122"/>
                <a:cs typeface="STFangsong" charset="-122"/>
              </a:rPr>
              <a:t>和</a:t>
            </a:r>
            <a:r>
              <a:rPr lang="en-US" altLang="zh-CN" dirty="0" err="1">
                <a:latin typeface="STFangsong" charset="-122"/>
                <a:ea typeface="STFangsong" charset="-122"/>
                <a:cs typeface="STFangsong" charset="-122"/>
              </a:rPr>
              <a:t>c++</a:t>
            </a:r>
            <a:r>
              <a:rPr lang="zh-CN" altLang="en-US" dirty="0">
                <a:latin typeface="STFangsong" charset="-122"/>
                <a:ea typeface="STFangsong" charset="-122"/>
                <a:cs typeface="STFangsong" charset="-122"/>
              </a:rPr>
              <a:t>程序猿更容易接受而做的一个妥协，他的运行代价高，不确定性大，无法保证各个对象的调用顺序</a:t>
            </a:r>
          </a:p>
        </p:txBody>
      </p:sp>
    </p:spTree>
    <p:extLst>
      <p:ext uri="{BB962C8B-B14F-4D97-AF65-F5344CB8AC3E}">
        <p14:creationId xmlns:p14="http://schemas.microsoft.com/office/powerpoint/2010/main" val="177680893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问题思考</a:t>
            </a:r>
            <a:endParaRPr lang="zh-CN" altLang="en-US" dirty="0"/>
          </a:p>
        </p:txBody>
      </p:sp>
      <p:sp>
        <p:nvSpPr>
          <p:cNvPr id="8" name="矩形 7"/>
          <p:cNvSpPr/>
          <p:nvPr/>
        </p:nvSpPr>
        <p:spPr>
          <a:xfrm>
            <a:off x="2665228" y="3235422"/>
            <a:ext cx="7028773" cy="47445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smtClean="0">
                <a:latin typeface="STFangsong" charset="-122"/>
                <a:ea typeface="STFangsong" charset="-122"/>
                <a:cs typeface="STFangsong" charset="-122"/>
              </a:rPr>
              <a:t>判断出哪些对象已死，那么如何回收他们？</a:t>
            </a:r>
            <a:endParaRPr lang="zh-CN" altLang="en-US" sz="2400" dirty="0">
              <a:latin typeface="STFangsong" charset="-122"/>
              <a:ea typeface="STFangsong" charset="-122"/>
              <a:cs typeface="STFangsong"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10" y="2742146"/>
            <a:ext cx="1948008" cy="1461006"/>
          </a:xfrm>
          <a:prstGeom prst="rect">
            <a:avLst/>
          </a:prstGeom>
        </p:spPr>
      </p:pic>
    </p:spTree>
    <p:extLst>
      <p:ext uri="{BB962C8B-B14F-4D97-AF65-F5344CB8AC3E}">
        <p14:creationId xmlns:p14="http://schemas.microsoft.com/office/powerpoint/2010/main" val="175691566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2129" y="1461457"/>
            <a:ext cx="10363200" cy="952507"/>
          </a:xfrm>
        </p:spPr>
        <p:txBody>
          <a:bodyPr/>
          <a:lstStyle/>
          <a:p>
            <a:r>
              <a:rPr kumimoji="1" lang="zh-CN" altLang="en-US" sz="4400" dirty="0">
                <a:ln w="0"/>
                <a:solidFill>
                  <a:schemeClr val="accent1"/>
                </a:solidFill>
                <a:effectLst>
                  <a:outerShdw blurRad="38100" dist="25400" dir="5400000" algn="ctr" rotWithShape="0">
                    <a:srgbClr val="6E747A">
                      <a:alpha val="43000"/>
                    </a:srgbClr>
                  </a:outerShdw>
                </a:effectLst>
                <a:latin typeface="+mn-ea"/>
              </a:rPr>
              <a:t>二 </a:t>
            </a:r>
            <a:r>
              <a:rPr lang="en-US" altLang="zh-CN" sz="4400" dirty="0" smtClean="0"/>
              <a:t>GC</a:t>
            </a:r>
            <a:r>
              <a:rPr lang="zh-CN" altLang="en-US" sz="4400" dirty="0" smtClean="0"/>
              <a:t> 之</a:t>
            </a:r>
            <a:r>
              <a:rPr lang="zh-CN" altLang="en-US" sz="4400" dirty="0"/>
              <a:t>垃圾回收算法</a:t>
            </a:r>
            <a:endParaRPr kumimoji="1" lang="zh-CN" altLang="en-US" sz="4400" dirty="0">
              <a:ln w="0"/>
              <a:solidFill>
                <a:schemeClr val="accent1"/>
              </a:solidFill>
              <a:effectLst>
                <a:outerShdw blurRad="38100" dist="25400" dir="5400000" algn="ctr" rotWithShape="0">
                  <a:srgbClr val="6E747A">
                    <a:alpha val="43000"/>
                  </a:srgbClr>
                </a:outerShdw>
              </a:effectLst>
              <a:latin typeface="+mn-ea"/>
            </a:endParaRPr>
          </a:p>
        </p:txBody>
      </p:sp>
    </p:spTree>
    <p:extLst>
      <p:ext uri="{BB962C8B-B14F-4D97-AF65-F5344CB8AC3E}">
        <p14:creationId xmlns:p14="http://schemas.microsoft.com/office/powerpoint/2010/main" val="187886527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标记</a:t>
            </a:r>
            <a:r>
              <a:rPr lang="en-US" altLang="zh-CN" dirty="0"/>
              <a:t>-</a:t>
            </a:r>
            <a:r>
              <a:rPr lang="zh-CN" altLang="en-US" dirty="0"/>
              <a:t>清除算法</a:t>
            </a:r>
          </a:p>
        </p:txBody>
      </p:sp>
      <p:pic>
        <p:nvPicPr>
          <p:cNvPr id="4098" name="Picture 2" descr="ark-swee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945" y="2340229"/>
            <a:ext cx="2857500" cy="18859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850695" y="2656519"/>
            <a:ext cx="8126446" cy="1569660"/>
          </a:xfrm>
          <a:prstGeom prst="rect">
            <a:avLst/>
          </a:prstGeom>
          <a:noFill/>
        </p:spPr>
        <p:txBody>
          <a:bodyPr wrap="square" rtlCol="0">
            <a:spAutoFit/>
          </a:bodyPr>
          <a:lstStyle/>
          <a:p>
            <a:r>
              <a:rPr lang="zh-CN" altLang="en-US" sz="2400" dirty="0">
                <a:latin typeface="STFangsong" charset="-122"/>
                <a:ea typeface="STFangsong" charset="-122"/>
                <a:cs typeface="STFangsong" charset="-122"/>
              </a:rPr>
              <a:t>标记清除见名知意该算法分为“标记”和“清除”两个阶段</a:t>
            </a:r>
            <a:r>
              <a:rPr lang="zh-CN" altLang="en-US" sz="2400" dirty="0" smtClean="0">
                <a:latin typeface="STFangsong" charset="-122"/>
                <a:ea typeface="STFangsong" charset="-122"/>
                <a:cs typeface="STFangsong" charset="-122"/>
              </a:rPr>
              <a:t>：</a:t>
            </a:r>
          </a:p>
          <a:p>
            <a:r>
              <a:rPr lang="zh-CN" altLang="en-US" sz="2400" dirty="0" smtClean="0">
                <a:latin typeface="STFangsong" charset="-122"/>
                <a:ea typeface="STFangsong" charset="-122"/>
                <a:cs typeface="STFangsong" charset="-122"/>
              </a:rPr>
              <a:t>首先</a:t>
            </a:r>
            <a:r>
              <a:rPr lang="zh-CN" altLang="en-US" sz="2400" dirty="0">
                <a:latin typeface="STFangsong" charset="-122"/>
                <a:ea typeface="STFangsong" charset="-122"/>
                <a:cs typeface="STFangsong" charset="-122"/>
              </a:rPr>
              <a:t>标记出所有需要回收的对象，在标记完成之后统一</a:t>
            </a:r>
            <a:r>
              <a:rPr lang="zh-CN" altLang="en-US" sz="2400" dirty="0" smtClean="0">
                <a:latin typeface="STFangsong" charset="-122"/>
                <a:ea typeface="STFangsong" charset="-122"/>
                <a:cs typeface="STFangsong" charset="-122"/>
              </a:rPr>
              <a:t>回收</a:t>
            </a:r>
          </a:p>
          <a:p>
            <a:r>
              <a:rPr lang="zh-CN" altLang="en-US" sz="2400" dirty="0" smtClean="0">
                <a:latin typeface="STFangsong" charset="-122"/>
                <a:ea typeface="STFangsong" charset="-122"/>
                <a:cs typeface="STFangsong" charset="-122"/>
              </a:rPr>
              <a:t>所有</a:t>
            </a:r>
            <a:r>
              <a:rPr lang="zh-CN" altLang="en-US" sz="2400" dirty="0">
                <a:latin typeface="STFangsong" charset="-122"/>
                <a:ea typeface="STFangsong" charset="-122"/>
                <a:cs typeface="STFangsong" charset="-122"/>
              </a:rPr>
              <a:t>被标记的对象，至于如何标记就是上</a:t>
            </a:r>
            <a:r>
              <a:rPr lang="zh-CN" altLang="en-US" sz="2400" dirty="0" smtClean="0">
                <a:latin typeface="STFangsong" charset="-122"/>
                <a:ea typeface="STFangsong" charset="-122"/>
                <a:cs typeface="STFangsong" charset="-122"/>
              </a:rPr>
              <a:t>一节中所</a:t>
            </a:r>
            <a:r>
              <a:rPr lang="zh-CN" altLang="en-US" sz="2400" dirty="0">
                <a:latin typeface="STFangsong" charset="-122"/>
                <a:ea typeface="STFangsong" charset="-122"/>
                <a:cs typeface="STFangsong" charset="-122"/>
              </a:rPr>
              <a:t>讲的方法了</a:t>
            </a:r>
          </a:p>
        </p:txBody>
      </p:sp>
    </p:spTree>
    <p:extLst>
      <p:ext uri="{BB962C8B-B14F-4D97-AF65-F5344CB8AC3E}">
        <p14:creationId xmlns:p14="http://schemas.microsoft.com/office/powerpoint/2010/main" val="40502714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优缺点</a:t>
            </a:r>
            <a:endParaRPr lang="zh-CN" altLang="en-US" dirty="0"/>
          </a:p>
        </p:txBody>
      </p:sp>
      <p:sp>
        <p:nvSpPr>
          <p:cNvPr id="6" name="文本框 5"/>
          <p:cNvSpPr txBox="1"/>
          <p:nvPr/>
        </p:nvSpPr>
        <p:spPr>
          <a:xfrm>
            <a:off x="1617603" y="1853250"/>
            <a:ext cx="8981574" cy="2677656"/>
          </a:xfrm>
          <a:prstGeom prst="rect">
            <a:avLst/>
          </a:prstGeom>
          <a:noFill/>
        </p:spPr>
        <p:txBody>
          <a:bodyPr wrap="square" rtlCol="0">
            <a:spAutoFit/>
          </a:bodyPr>
          <a:lstStyle/>
          <a:p>
            <a:pPr marL="342900" indent="-342900">
              <a:buAutoNum type="arabicPeriod"/>
            </a:pPr>
            <a:r>
              <a:rPr lang="zh-CN" altLang="en-US" sz="2400" dirty="0" smtClean="0">
                <a:latin typeface="STFangsong" charset="-122"/>
                <a:ea typeface="STFangsong" charset="-122"/>
                <a:cs typeface="STFangsong" charset="-122"/>
              </a:rPr>
              <a:t>优点：</a:t>
            </a:r>
            <a:r>
              <a:rPr lang="zh-CN" altLang="en-US" sz="2400" dirty="0">
                <a:latin typeface="STFangsong" charset="-122"/>
                <a:ea typeface="STFangsong" charset="-122"/>
                <a:cs typeface="STFangsong" charset="-122"/>
              </a:rPr>
              <a:t>简单，容易</a:t>
            </a:r>
            <a:r>
              <a:rPr lang="zh-CN" altLang="en-US" sz="2400" dirty="0" smtClean="0">
                <a:latin typeface="STFangsong" charset="-122"/>
                <a:ea typeface="STFangsong" charset="-122"/>
                <a:cs typeface="STFangsong" charset="-122"/>
              </a:rPr>
              <a:t>理解</a:t>
            </a:r>
          </a:p>
          <a:p>
            <a:pPr marL="342900" indent="-342900">
              <a:buAutoNum type="arabicPeriod"/>
            </a:pPr>
            <a:r>
              <a:rPr lang="zh-CN" altLang="en-US" sz="2400" dirty="0" smtClean="0">
                <a:latin typeface="STFangsong" charset="-122"/>
                <a:ea typeface="STFangsong" charset="-122"/>
                <a:cs typeface="STFangsong" charset="-122"/>
              </a:rPr>
              <a:t>缺点：</a:t>
            </a:r>
          </a:p>
          <a:p>
            <a:r>
              <a:rPr lang="zh-CN" altLang="en-US" sz="2400" dirty="0">
                <a:latin typeface="STFangsong" charset="-122"/>
                <a:ea typeface="STFangsong" charset="-122"/>
                <a:cs typeface="STFangsong" charset="-122"/>
              </a:rPr>
              <a:t> </a:t>
            </a:r>
            <a:r>
              <a:rPr lang="zh-CN" altLang="en-US" sz="2400" dirty="0" smtClean="0">
                <a:latin typeface="STFangsong" charset="-122"/>
                <a:ea typeface="STFangsong" charset="-122"/>
                <a:cs typeface="STFangsong" charset="-122"/>
              </a:rPr>
              <a:t>      效率不高，</a:t>
            </a:r>
            <a:r>
              <a:rPr lang="zh-CN" altLang="en-US" sz="2400" dirty="0">
                <a:latin typeface="STFangsong" charset="-122"/>
                <a:ea typeface="STFangsong" charset="-122"/>
                <a:cs typeface="STFangsong" charset="-122"/>
              </a:rPr>
              <a:t>标记和清除两个阶段的效率都不高；</a:t>
            </a:r>
            <a:br>
              <a:rPr lang="zh-CN" altLang="en-US" sz="2400" dirty="0">
                <a:latin typeface="STFangsong" charset="-122"/>
                <a:ea typeface="STFangsong" charset="-122"/>
                <a:cs typeface="STFangsong" charset="-122"/>
              </a:rPr>
            </a:br>
            <a:r>
              <a:rPr lang="zh-CN" altLang="en-US" sz="2400" dirty="0">
                <a:latin typeface="STFangsong" charset="-122"/>
                <a:ea typeface="STFangsong" charset="-122"/>
                <a:cs typeface="STFangsong" charset="-122"/>
              </a:rPr>
              <a:t> </a:t>
            </a:r>
            <a:r>
              <a:rPr lang="zh-CN" altLang="en-US" sz="2400" dirty="0" smtClean="0">
                <a:latin typeface="STFangsong" charset="-122"/>
                <a:ea typeface="STFangsong" charset="-122"/>
                <a:cs typeface="STFangsong" charset="-122"/>
              </a:rPr>
              <a:t>      空间碎片，</a:t>
            </a:r>
            <a:r>
              <a:rPr lang="zh-CN" altLang="en-US" sz="2400" dirty="0">
                <a:latin typeface="STFangsong" charset="-122"/>
                <a:ea typeface="STFangsong" charset="-122"/>
                <a:cs typeface="STFangsong" charset="-122"/>
              </a:rPr>
              <a:t>标记清除之后会留下大量的不连续的内存碎片，内存碎片会导致当后面在程序的运行过程中可能需要给较大的对象分配空间时，无法找到足够的内存而不得不提前触发另一次垃圾回收</a:t>
            </a:r>
          </a:p>
        </p:txBody>
      </p:sp>
    </p:spTree>
    <p:extLst>
      <p:ext uri="{BB962C8B-B14F-4D97-AF65-F5344CB8AC3E}">
        <p14:creationId xmlns:p14="http://schemas.microsoft.com/office/powerpoint/2010/main" val="147314450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复制算法</a:t>
            </a:r>
          </a:p>
        </p:txBody>
      </p:sp>
      <p:sp>
        <p:nvSpPr>
          <p:cNvPr id="3" name="文本框 2"/>
          <p:cNvSpPr txBox="1"/>
          <p:nvPr/>
        </p:nvSpPr>
        <p:spPr>
          <a:xfrm>
            <a:off x="3552787" y="2362205"/>
            <a:ext cx="8494633" cy="1938992"/>
          </a:xfrm>
          <a:prstGeom prst="rect">
            <a:avLst/>
          </a:prstGeom>
          <a:noFill/>
        </p:spPr>
        <p:txBody>
          <a:bodyPr wrap="none" rtlCol="0">
            <a:spAutoFit/>
          </a:bodyPr>
          <a:lstStyle/>
          <a:p>
            <a:r>
              <a:rPr lang="zh-CN" altLang="en-US" sz="2400" dirty="0">
                <a:latin typeface="STFangsong" charset="-122"/>
                <a:ea typeface="STFangsong" charset="-122"/>
                <a:cs typeface="STFangsong" charset="-122"/>
              </a:rPr>
              <a:t>将内存分为容量大小相同的两块，每次只使用其中一块</a:t>
            </a:r>
            <a:r>
              <a:rPr lang="zh-CN" altLang="en-US" sz="2400" dirty="0" smtClean="0">
                <a:latin typeface="STFangsong" charset="-122"/>
                <a:ea typeface="STFangsong" charset="-122"/>
                <a:cs typeface="STFangsong" charset="-122"/>
              </a:rPr>
              <a:t>，当这</a:t>
            </a:r>
          </a:p>
          <a:p>
            <a:r>
              <a:rPr lang="zh-CN" altLang="en-US" sz="2400" dirty="0" smtClean="0">
                <a:latin typeface="STFangsong" charset="-122"/>
                <a:ea typeface="STFangsong" charset="-122"/>
                <a:cs typeface="STFangsong" charset="-122"/>
              </a:rPr>
              <a:t>一</a:t>
            </a:r>
            <a:r>
              <a:rPr lang="zh-CN" altLang="en-US" sz="2400" dirty="0">
                <a:latin typeface="STFangsong" charset="-122"/>
                <a:ea typeface="STFangsong" charset="-122"/>
                <a:cs typeface="STFangsong" charset="-122"/>
              </a:rPr>
              <a:t>块的内存空间用完了，他就讲里面存活着的对象复制</a:t>
            </a:r>
            <a:r>
              <a:rPr lang="zh-CN" altLang="en-US" sz="2400" dirty="0" smtClean="0">
                <a:latin typeface="STFangsong" charset="-122"/>
                <a:ea typeface="STFangsong" charset="-122"/>
                <a:cs typeface="STFangsong" charset="-122"/>
              </a:rPr>
              <a:t>到另一</a:t>
            </a:r>
          </a:p>
          <a:p>
            <a:r>
              <a:rPr lang="zh-CN" altLang="en-US" sz="2400" dirty="0" smtClean="0">
                <a:latin typeface="STFangsong" charset="-122"/>
                <a:ea typeface="STFangsong" charset="-122"/>
                <a:cs typeface="STFangsong" charset="-122"/>
              </a:rPr>
              <a:t>块</a:t>
            </a:r>
            <a:r>
              <a:rPr lang="zh-CN" altLang="en-US" sz="2400" dirty="0">
                <a:latin typeface="STFangsong" charset="-122"/>
                <a:ea typeface="STFangsong" charset="-122"/>
                <a:cs typeface="STFangsong" charset="-122"/>
              </a:rPr>
              <a:t>上面，然后再把已使用过的这一块内存空间一次性清理掉</a:t>
            </a:r>
            <a:r>
              <a:rPr lang="zh-CN" altLang="en-US" sz="2400" dirty="0" smtClean="0">
                <a:latin typeface="STFangsong" charset="-122"/>
                <a:ea typeface="STFangsong" charset="-122"/>
                <a:cs typeface="STFangsong" charset="-122"/>
              </a:rPr>
              <a:t>，</a:t>
            </a:r>
          </a:p>
          <a:p>
            <a:r>
              <a:rPr lang="zh-CN" altLang="en-US" sz="2400" dirty="0" smtClean="0">
                <a:latin typeface="STFangsong" charset="-122"/>
                <a:ea typeface="STFangsong" charset="-122"/>
                <a:cs typeface="STFangsong" charset="-122"/>
              </a:rPr>
              <a:t>这样</a:t>
            </a:r>
            <a:r>
              <a:rPr lang="zh-CN" altLang="en-US" sz="2400" dirty="0">
                <a:latin typeface="STFangsong" charset="-122"/>
                <a:ea typeface="STFangsong" charset="-122"/>
                <a:cs typeface="STFangsong" charset="-122"/>
              </a:rPr>
              <a:t>使得每次都是对半个内存区域进行会回收，内存分配</a:t>
            </a:r>
            <a:r>
              <a:rPr lang="zh-CN" altLang="en-US" sz="2400" dirty="0" smtClean="0">
                <a:latin typeface="STFangsong" charset="-122"/>
                <a:ea typeface="STFangsong" charset="-122"/>
                <a:cs typeface="STFangsong" charset="-122"/>
              </a:rPr>
              <a:t>时也</a:t>
            </a:r>
          </a:p>
          <a:p>
            <a:r>
              <a:rPr lang="zh-CN" altLang="en-US" sz="2400" dirty="0" smtClean="0">
                <a:latin typeface="STFangsong" charset="-122"/>
                <a:ea typeface="STFangsong" charset="-122"/>
                <a:cs typeface="STFangsong" charset="-122"/>
              </a:rPr>
              <a:t>不用</a:t>
            </a:r>
            <a:r>
              <a:rPr lang="zh-CN" altLang="en-US" sz="2400" dirty="0">
                <a:latin typeface="STFangsong" charset="-122"/>
                <a:ea typeface="STFangsong" charset="-122"/>
                <a:cs typeface="STFangsong" charset="-122"/>
              </a:rPr>
              <a:t>考虑空间碎片的问题，只需要移动指针，按顺序分配即可</a:t>
            </a:r>
          </a:p>
        </p:txBody>
      </p:sp>
      <p:pic>
        <p:nvPicPr>
          <p:cNvPr id="6146" name="Picture 2" descr="opy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10" y="2362205"/>
            <a:ext cx="28575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83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优缺点</a:t>
            </a:r>
            <a:endParaRPr lang="zh-CN" altLang="en-US" dirty="0"/>
          </a:p>
        </p:txBody>
      </p:sp>
      <p:sp>
        <p:nvSpPr>
          <p:cNvPr id="6" name="文本框 5"/>
          <p:cNvSpPr txBox="1"/>
          <p:nvPr/>
        </p:nvSpPr>
        <p:spPr>
          <a:xfrm>
            <a:off x="1122927" y="1737510"/>
            <a:ext cx="9531217" cy="830997"/>
          </a:xfrm>
          <a:prstGeom prst="rect">
            <a:avLst/>
          </a:prstGeom>
          <a:noFill/>
        </p:spPr>
        <p:txBody>
          <a:bodyPr wrap="square" rtlCol="0">
            <a:spAutoFit/>
          </a:bodyPr>
          <a:lstStyle/>
          <a:p>
            <a:pPr marL="342900" indent="-342900">
              <a:buAutoNum type="arabicPeriod"/>
            </a:pPr>
            <a:r>
              <a:rPr lang="zh-CN" altLang="en-US" sz="2400" dirty="0" smtClean="0">
                <a:latin typeface="STFangsong" charset="-122"/>
                <a:ea typeface="STFangsong" charset="-122"/>
                <a:cs typeface="STFangsong" charset="-122"/>
              </a:rPr>
              <a:t>优点：</a:t>
            </a:r>
            <a:r>
              <a:rPr lang="zh-CN" altLang="en-US" sz="2400" dirty="0">
                <a:latin typeface="STFangsong" charset="-122"/>
                <a:ea typeface="STFangsong" charset="-122"/>
                <a:cs typeface="STFangsong" charset="-122"/>
              </a:rPr>
              <a:t>简单</a:t>
            </a:r>
            <a:r>
              <a:rPr lang="zh-CN" altLang="en-US" sz="2400" dirty="0" smtClean="0">
                <a:latin typeface="STFangsong" charset="-122"/>
                <a:ea typeface="STFangsong" charset="-122"/>
                <a:cs typeface="STFangsong" charset="-122"/>
              </a:rPr>
              <a:t>，高效</a:t>
            </a:r>
          </a:p>
          <a:p>
            <a:pPr marL="342900" indent="-342900">
              <a:buAutoNum type="arabicPeriod"/>
            </a:pPr>
            <a:r>
              <a:rPr lang="zh-CN" altLang="en-US" sz="2400" dirty="0" smtClean="0">
                <a:latin typeface="STFangsong" charset="-122"/>
                <a:ea typeface="STFangsong" charset="-122"/>
                <a:cs typeface="STFangsong" charset="-122"/>
              </a:rPr>
              <a:t>缺点：</a:t>
            </a:r>
            <a:r>
              <a:rPr lang="zh-CN" altLang="en-US" sz="2400" dirty="0">
                <a:latin typeface="STFangsong" charset="-122"/>
                <a:ea typeface="STFangsong" charset="-122"/>
                <a:cs typeface="STFangsong" charset="-122"/>
              </a:rPr>
              <a:t>每次使用的内存空间只有整个空间的一半，这“</a:t>
            </a:r>
            <a:r>
              <a:rPr lang="zh-CN" altLang="en-US" sz="2400" dirty="0" smtClean="0">
                <a:latin typeface="STFangsong" charset="-122"/>
                <a:ea typeface="STFangsong" charset="-122"/>
                <a:cs typeface="STFangsong" charset="-122"/>
              </a:rPr>
              <a:t>浪费有点</a:t>
            </a:r>
            <a:r>
              <a:rPr lang="zh-CN" altLang="en-US" sz="2400" dirty="0">
                <a:latin typeface="STFangsong" charset="-122"/>
                <a:ea typeface="STFangsong" charset="-122"/>
                <a:cs typeface="STFangsong" charset="-122"/>
              </a:rPr>
              <a:t>高</a:t>
            </a:r>
            <a:endParaRPr lang="zh-CN" altLang="en-US" sz="2400" dirty="0" smtClean="0">
              <a:latin typeface="STFangsong" charset="-122"/>
              <a:ea typeface="STFangsong" charset="-122"/>
              <a:cs typeface="STFangsong" charset="-122"/>
            </a:endParaRPr>
          </a:p>
        </p:txBody>
      </p:sp>
      <p:sp>
        <p:nvSpPr>
          <p:cNvPr id="3" name="文本框 2"/>
          <p:cNvSpPr txBox="1"/>
          <p:nvPr/>
        </p:nvSpPr>
        <p:spPr>
          <a:xfrm>
            <a:off x="1781503" y="3168869"/>
            <a:ext cx="9509952" cy="1938992"/>
          </a:xfrm>
          <a:prstGeom prst="rect">
            <a:avLst/>
          </a:prstGeom>
          <a:noFill/>
        </p:spPr>
        <p:txBody>
          <a:bodyPr wrap="square" rtlCol="0">
            <a:spAutoFit/>
          </a:bodyPr>
          <a:lstStyle/>
          <a:p>
            <a:r>
              <a:rPr lang="zh-CN" altLang="en-US" sz="2000" dirty="0">
                <a:latin typeface="STFangsong" charset="-122"/>
                <a:ea typeface="STFangsong" charset="-122"/>
                <a:cs typeface="STFangsong" charset="-122"/>
              </a:rPr>
              <a:t>研究表明：新生代中的对象高达</a:t>
            </a:r>
            <a:r>
              <a:rPr lang="en-US" altLang="zh-CN" sz="2000" dirty="0">
                <a:latin typeface="STFangsong" charset="-122"/>
                <a:ea typeface="STFangsong" charset="-122"/>
                <a:cs typeface="STFangsong" charset="-122"/>
              </a:rPr>
              <a:t>98%</a:t>
            </a:r>
            <a:r>
              <a:rPr lang="zh-CN" altLang="en-US" sz="2000" dirty="0">
                <a:latin typeface="STFangsong" charset="-122"/>
                <a:ea typeface="STFangsong" charset="-122"/>
                <a:cs typeface="STFangsong" charset="-122"/>
              </a:rPr>
              <a:t>都是“朝生夕死”的，所以这样一来就不需要</a:t>
            </a:r>
            <a:r>
              <a:rPr lang="en-US" altLang="zh-CN" sz="2000" dirty="0">
                <a:latin typeface="STFangsong" charset="-122"/>
                <a:ea typeface="STFangsong" charset="-122"/>
                <a:cs typeface="STFangsong" charset="-122"/>
              </a:rPr>
              <a:t>1:1</a:t>
            </a:r>
            <a:r>
              <a:rPr lang="zh-CN" altLang="en-US" sz="2000" dirty="0">
                <a:latin typeface="STFangsong" charset="-122"/>
                <a:ea typeface="STFangsong" charset="-122"/>
                <a:cs typeface="STFangsong" charset="-122"/>
              </a:rPr>
              <a:t>来</a:t>
            </a:r>
            <a:r>
              <a:rPr lang="zh-CN" altLang="en-US" sz="2000" dirty="0" smtClean="0">
                <a:latin typeface="STFangsong" charset="-122"/>
                <a:ea typeface="STFangsong" charset="-122"/>
                <a:cs typeface="STFangsong" charset="-122"/>
              </a:rPr>
              <a:t>划分空间</a:t>
            </a:r>
            <a:r>
              <a:rPr lang="zh-CN" altLang="en-US" sz="2000" dirty="0">
                <a:latin typeface="STFangsong" charset="-122"/>
                <a:ea typeface="STFangsong" charset="-122"/>
                <a:cs typeface="STFangsong" charset="-122"/>
              </a:rPr>
              <a:t>了</a:t>
            </a:r>
            <a:r>
              <a:rPr lang="zh-CN" altLang="en-US" sz="2000" dirty="0" smtClean="0">
                <a:latin typeface="STFangsong" charset="-122"/>
                <a:ea typeface="STFangsong" charset="-122"/>
                <a:cs typeface="STFangsong" charset="-122"/>
              </a:rPr>
              <a:t>。直接</a:t>
            </a:r>
            <a:r>
              <a:rPr lang="zh-CN" altLang="en-US" sz="2000" dirty="0">
                <a:latin typeface="STFangsong" charset="-122"/>
                <a:ea typeface="STFangsong" charset="-122"/>
                <a:cs typeface="STFangsong" charset="-122"/>
              </a:rPr>
              <a:t>将内存空间分为一块较大的</a:t>
            </a:r>
            <a:r>
              <a:rPr lang="en-US" altLang="zh-CN" sz="2000" dirty="0">
                <a:latin typeface="STFangsong" charset="-122"/>
                <a:ea typeface="STFangsong" charset="-122"/>
                <a:cs typeface="STFangsong" charset="-122"/>
              </a:rPr>
              <a:t>Eden</a:t>
            </a:r>
            <a:r>
              <a:rPr lang="zh-CN" altLang="en-US" sz="2000" dirty="0">
                <a:latin typeface="STFangsong" charset="-122"/>
                <a:ea typeface="STFangsong" charset="-122"/>
                <a:cs typeface="STFangsong" charset="-122"/>
              </a:rPr>
              <a:t>区和两块较小的</a:t>
            </a:r>
            <a:r>
              <a:rPr lang="en-US" altLang="zh-CN" sz="2000" dirty="0">
                <a:latin typeface="STFangsong" charset="-122"/>
                <a:ea typeface="STFangsong" charset="-122"/>
                <a:cs typeface="STFangsong" charset="-122"/>
              </a:rPr>
              <a:t>Survivor</a:t>
            </a:r>
            <a:r>
              <a:rPr lang="zh-CN" altLang="en-US" sz="2000" dirty="0">
                <a:latin typeface="STFangsong" charset="-122"/>
                <a:ea typeface="STFangsong" charset="-122"/>
                <a:cs typeface="STFangsong" charset="-122"/>
              </a:rPr>
              <a:t>区，每次使用</a:t>
            </a:r>
            <a:r>
              <a:rPr lang="en-US" altLang="zh-CN" sz="2000" dirty="0">
                <a:latin typeface="STFangsong" charset="-122"/>
                <a:ea typeface="STFangsong" charset="-122"/>
                <a:cs typeface="STFangsong" charset="-122"/>
              </a:rPr>
              <a:t>Eden</a:t>
            </a:r>
            <a:r>
              <a:rPr lang="zh-CN" altLang="en-US" sz="2000" dirty="0" smtClean="0">
                <a:latin typeface="STFangsong" charset="-122"/>
                <a:ea typeface="STFangsong" charset="-122"/>
                <a:cs typeface="STFangsong" charset="-122"/>
              </a:rPr>
              <a:t>和其中</a:t>
            </a:r>
            <a:r>
              <a:rPr lang="zh-CN" altLang="en-US" sz="2000" dirty="0">
                <a:latin typeface="STFangsong" charset="-122"/>
                <a:ea typeface="STFangsong" charset="-122"/>
                <a:cs typeface="STFangsong" charset="-122"/>
              </a:rPr>
              <a:t>一块</a:t>
            </a:r>
            <a:r>
              <a:rPr lang="en-US" altLang="zh-CN" sz="2000" dirty="0">
                <a:latin typeface="STFangsong" charset="-122"/>
                <a:ea typeface="STFangsong" charset="-122"/>
                <a:cs typeface="STFangsong" charset="-122"/>
              </a:rPr>
              <a:t>Survivor</a:t>
            </a:r>
            <a:r>
              <a:rPr lang="zh-CN" altLang="en-US" sz="2000" dirty="0">
                <a:latin typeface="STFangsong" charset="-122"/>
                <a:ea typeface="STFangsong" charset="-122"/>
                <a:cs typeface="STFangsong" charset="-122"/>
              </a:rPr>
              <a:t>区</a:t>
            </a:r>
            <a:r>
              <a:rPr lang="zh-CN" altLang="en-US" sz="2000" dirty="0" smtClean="0">
                <a:latin typeface="STFangsong" charset="-122"/>
                <a:ea typeface="STFangsong" charset="-122"/>
                <a:cs typeface="STFangsong" charset="-122"/>
              </a:rPr>
              <a:t>，当</a:t>
            </a:r>
            <a:r>
              <a:rPr lang="zh-CN" altLang="en-US" sz="2000" dirty="0">
                <a:latin typeface="STFangsong" charset="-122"/>
                <a:ea typeface="STFangsong" charset="-122"/>
                <a:cs typeface="STFangsong" charset="-122"/>
              </a:rPr>
              <a:t>需要回收时，直接将</a:t>
            </a:r>
            <a:r>
              <a:rPr lang="en-US" altLang="zh-CN" sz="2000" dirty="0">
                <a:latin typeface="STFangsong" charset="-122"/>
                <a:ea typeface="STFangsong" charset="-122"/>
                <a:cs typeface="STFangsong" charset="-122"/>
              </a:rPr>
              <a:t>Eden</a:t>
            </a:r>
            <a:r>
              <a:rPr lang="zh-CN" altLang="en-US" sz="2000" dirty="0">
                <a:latin typeface="STFangsong" charset="-122"/>
                <a:ea typeface="STFangsong" charset="-122"/>
                <a:cs typeface="STFangsong" charset="-122"/>
              </a:rPr>
              <a:t>和</a:t>
            </a:r>
            <a:r>
              <a:rPr lang="en-US" altLang="zh-CN" sz="2000" dirty="0">
                <a:latin typeface="STFangsong" charset="-122"/>
                <a:ea typeface="STFangsong" charset="-122"/>
                <a:cs typeface="STFangsong" charset="-122"/>
              </a:rPr>
              <a:t>Survivor</a:t>
            </a:r>
            <a:r>
              <a:rPr lang="zh-CN" altLang="en-US" sz="2000" dirty="0">
                <a:latin typeface="STFangsong" charset="-122"/>
                <a:ea typeface="STFangsong" charset="-122"/>
                <a:cs typeface="STFangsong" charset="-122"/>
              </a:rPr>
              <a:t>中还存活的对象一次性的</a:t>
            </a:r>
            <a:r>
              <a:rPr lang="zh-CN" altLang="en-US" sz="2000" dirty="0" smtClean="0">
                <a:latin typeface="STFangsong" charset="-122"/>
                <a:ea typeface="STFangsong" charset="-122"/>
                <a:cs typeface="STFangsong" charset="-122"/>
              </a:rPr>
              <a:t>复制到</a:t>
            </a:r>
            <a:r>
              <a:rPr lang="zh-CN" altLang="en-US" sz="2000" dirty="0">
                <a:latin typeface="STFangsong" charset="-122"/>
                <a:ea typeface="STFangsong" charset="-122"/>
                <a:cs typeface="STFangsong" charset="-122"/>
              </a:rPr>
              <a:t>另一块</a:t>
            </a:r>
            <a:r>
              <a:rPr lang="en-US" altLang="zh-CN" sz="2000" dirty="0">
                <a:latin typeface="STFangsong" charset="-122"/>
                <a:ea typeface="STFangsong" charset="-122"/>
                <a:cs typeface="STFangsong" charset="-122"/>
              </a:rPr>
              <a:t>Survivor</a:t>
            </a:r>
            <a:r>
              <a:rPr lang="zh-CN" altLang="en-US" sz="2000" dirty="0">
                <a:latin typeface="STFangsong" charset="-122"/>
                <a:ea typeface="STFangsong" charset="-122"/>
                <a:cs typeface="STFangsong" charset="-122"/>
              </a:rPr>
              <a:t>区</a:t>
            </a:r>
            <a:r>
              <a:rPr lang="zh-CN" altLang="en-US" sz="2000" dirty="0" smtClean="0">
                <a:latin typeface="STFangsong" charset="-122"/>
                <a:ea typeface="STFangsong" charset="-122"/>
                <a:cs typeface="STFangsong" charset="-122"/>
              </a:rPr>
              <a:t>，最后</a:t>
            </a:r>
            <a:r>
              <a:rPr lang="zh-CN" altLang="en-US" sz="2000" dirty="0">
                <a:latin typeface="STFangsong" charset="-122"/>
                <a:ea typeface="STFangsong" charset="-122"/>
                <a:cs typeface="STFangsong" charset="-122"/>
              </a:rPr>
              <a:t>在清理</a:t>
            </a:r>
            <a:r>
              <a:rPr lang="en-US" altLang="zh-CN" sz="2000" dirty="0">
                <a:latin typeface="STFangsong" charset="-122"/>
                <a:ea typeface="STFangsong" charset="-122"/>
                <a:cs typeface="STFangsong" charset="-122"/>
              </a:rPr>
              <a:t>Eden</a:t>
            </a:r>
            <a:r>
              <a:rPr lang="zh-CN" altLang="en-US" sz="2000" dirty="0">
                <a:latin typeface="STFangsong" charset="-122"/>
                <a:ea typeface="STFangsong" charset="-122"/>
                <a:cs typeface="STFangsong" charset="-122"/>
              </a:rPr>
              <a:t>和刚使用过的</a:t>
            </a:r>
            <a:r>
              <a:rPr lang="en-US" altLang="zh-CN" sz="2000" dirty="0">
                <a:latin typeface="STFangsong" charset="-122"/>
                <a:ea typeface="STFangsong" charset="-122"/>
                <a:cs typeface="STFangsong" charset="-122"/>
              </a:rPr>
              <a:t>Survivor</a:t>
            </a:r>
            <a:r>
              <a:rPr lang="zh-CN" altLang="en-US" sz="2000" dirty="0">
                <a:latin typeface="STFangsong" charset="-122"/>
                <a:ea typeface="STFangsong" charset="-122"/>
                <a:cs typeface="STFangsong" charset="-122"/>
              </a:rPr>
              <a:t>。</a:t>
            </a:r>
            <a:r>
              <a:rPr lang="en-US" altLang="zh-CN" sz="2000" dirty="0" err="1">
                <a:latin typeface="STFangsong" charset="-122"/>
                <a:ea typeface="STFangsong" charset="-122"/>
                <a:cs typeface="STFangsong" charset="-122"/>
              </a:rPr>
              <a:t>HotSpot</a:t>
            </a:r>
            <a:r>
              <a:rPr lang="zh-CN" altLang="en-US" sz="2000" dirty="0">
                <a:latin typeface="STFangsong" charset="-122"/>
                <a:ea typeface="STFangsong" charset="-122"/>
                <a:cs typeface="STFangsong" charset="-122"/>
              </a:rPr>
              <a:t>虚拟机</a:t>
            </a:r>
            <a:r>
              <a:rPr lang="en-US" altLang="zh-CN" sz="2000" dirty="0">
                <a:latin typeface="STFangsong" charset="-122"/>
                <a:ea typeface="STFangsong" charset="-122"/>
                <a:cs typeface="STFangsong" charset="-122"/>
              </a:rPr>
              <a:t>Eden</a:t>
            </a:r>
            <a:r>
              <a:rPr lang="zh-CN" altLang="en-US" sz="2000" dirty="0">
                <a:latin typeface="STFangsong" charset="-122"/>
                <a:ea typeface="STFangsong" charset="-122"/>
                <a:cs typeface="STFangsong" charset="-122"/>
              </a:rPr>
              <a:t>和</a:t>
            </a:r>
            <a:r>
              <a:rPr lang="en-US" altLang="zh-CN" sz="2000" dirty="0" smtClean="0">
                <a:latin typeface="STFangsong" charset="-122"/>
                <a:ea typeface="STFangsong" charset="-122"/>
                <a:cs typeface="STFangsong" charset="-122"/>
              </a:rPr>
              <a:t>Survivor</a:t>
            </a:r>
            <a:r>
              <a:rPr lang="zh-CN" altLang="en-US" sz="2000" dirty="0" smtClean="0">
                <a:latin typeface="STFangsong" charset="-122"/>
                <a:ea typeface="STFangsong" charset="-122"/>
                <a:cs typeface="STFangsong" charset="-122"/>
              </a:rPr>
              <a:t>的</a:t>
            </a:r>
            <a:r>
              <a:rPr lang="zh-CN" altLang="en-US" sz="2000" dirty="0">
                <a:latin typeface="STFangsong" charset="-122"/>
                <a:ea typeface="STFangsong" charset="-122"/>
                <a:cs typeface="STFangsong" charset="-122"/>
              </a:rPr>
              <a:t>大小比例默认为</a:t>
            </a:r>
            <a:r>
              <a:rPr lang="en-US" altLang="zh-CN" sz="2000" dirty="0">
                <a:latin typeface="STFangsong" charset="-122"/>
                <a:ea typeface="STFangsong" charset="-122"/>
                <a:cs typeface="STFangsong" charset="-122"/>
              </a:rPr>
              <a:t>8:1</a:t>
            </a:r>
            <a:r>
              <a:rPr lang="zh-CN" altLang="en-US" sz="2000" dirty="0" smtClean="0">
                <a:latin typeface="STFangsong" charset="-122"/>
                <a:ea typeface="STFangsong" charset="-122"/>
                <a:cs typeface="STFangsong" charset="-122"/>
              </a:rPr>
              <a:t>，也</a:t>
            </a:r>
            <a:r>
              <a:rPr lang="zh-CN" altLang="en-US" sz="2000" dirty="0">
                <a:latin typeface="STFangsong" charset="-122"/>
                <a:ea typeface="STFangsong" charset="-122"/>
                <a:cs typeface="STFangsong" charset="-122"/>
              </a:rPr>
              <a:t>就是每次使用的空间大小是</a:t>
            </a:r>
            <a:r>
              <a:rPr lang="en-US" altLang="zh-CN" sz="2000" dirty="0">
                <a:latin typeface="STFangsong" charset="-122"/>
                <a:ea typeface="STFangsong" charset="-122"/>
                <a:cs typeface="STFangsong" charset="-122"/>
              </a:rPr>
              <a:t>90%</a:t>
            </a:r>
            <a:r>
              <a:rPr lang="zh-CN" altLang="en-US" sz="2000" dirty="0">
                <a:latin typeface="STFangsong" charset="-122"/>
                <a:ea typeface="STFangsong" charset="-122"/>
                <a:cs typeface="STFangsong" charset="-122"/>
              </a:rPr>
              <a:t>，只“浪费”了</a:t>
            </a:r>
            <a:r>
              <a:rPr lang="en-US" altLang="zh-CN" sz="2000" dirty="0">
                <a:latin typeface="STFangsong" charset="-122"/>
                <a:ea typeface="STFangsong" charset="-122"/>
                <a:cs typeface="STFangsong" charset="-122"/>
              </a:rPr>
              <a:t>10%</a:t>
            </a:r>
            <a:endParaRPr kumimoji="1" lang="zh-CN" altLang="en-US" sz="2000" dirty="0">
              <a:latin typeface="STFangsong" charset="-122"/>
              <a:ea typeface="STFangsong" charset="-122"/>
              <a:cs typeface="STFangsong" charset="-122"/>
            </a:endParaRPr>
          </a:p>
        </p:txBody>
      </p:sp>
    </p:spTree>
    <p:extLst>
      <p:ext uri="{BB962C8B-B14F-4D97-AF65-F5344CB8AC3E}">
        <p14:creationId xmlns:p14="http://schemas.microsoft.com/office/powerpoint/2010/main" val="12610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标记</a:t>
            </a:r>
            <a:r>
              <a:rPr lang="en-US" altLang="zh-CN" dirty="0"/>
              <a:t>-</a:t>
            </a:r>
            <a:r>
              <a:rPr lang="zh-CN" altLang="en-US" dirty="0"/>
              <a:t>整理算法</a:t>
            </a:r>
          </a:p>
        </p:txBody>
      </p:sp>
      <p:sp>
        <p:nvSpPr>
          <p:cNvPr id="3" name="文本框 2"/>
          <p:cNvSpPr txBox="1"/>
          <p:nvPr/>
        </p:nvSpPr>
        <p:spPr>
          <a:xfrm>
            <a:off x="3697367" y="2421710"/>
            <a:ext cx="8494633" cy="1938992"/>
          </a:xfrm>
          <a:prstGeom prst="rect">
            <a:avLst/>
          </a:prstGeom>
          <a:noFill/>
        </p:spPr>
        <p:txBody>
          <a:bodyPr wrap="none" rtlCol="0">
            <a:spAutoFit/>
          </a:bodyPr>
          <a:lstStyle/>
          <a:p>
            <a:r>
              <a:rPr lang="zh-CN" altLang="en-US" sz="2400" dirty="0">
                <a:latin typeface="STFangsong" charset="-122"/>
                <a:ea typeface="STFangsong" charset="-122"/>
                <a:cs typeface="STFangsong" charset="-122"/>
              </a:rPr>
              <a:t>标记</a:t>
            </a:r>
            <a:r>
              <a:rPr lang="en-US" altLang="zh-CN" sz="2400" dirty="0">
                <a:latin typeface="STFangsong" charset="-122"/>
                <a:ea typeface="STFangsong" charset="-122"/>
                <a:cs typeface="STFangsong" charset="-122"/>
              </a:rPr>
              <a:t>-</a:t>
            </a:r>
            <a:r>
              <a:rPr lang="zh-CN" altLang="en-US" sz="2400" dirty="0">
                <a:latin typeface="STFangsong" charset="-122"/>
                <a:ea typeface="STFangsong" charset="-122"/>
                <a:cs typeface="STFangsong" charset="-122"/>
              </a:rPr>
              <a:t>整理算法和标记</a:t>
            </a:r>
            <a:r>
              <a:rPr lang="en-US" altLang="zh-CN" sz="2400" dirty="0">
                <a:latin typeface="STFangsong" charset="-122"/>
                <a:ea typeface="STFangsong" charset="-122"/>
                <a:cs typeface="STFangsong" charset="-122"/>
              </a:rPr>
              <a:t>-</a:t>
            </a:r>
            <a:r>
              <a:rPr lang="zh-CN" altLang="en-US" sz="2400" dirty="0">
                <a:latin typeface="STFangsong" charset="-122"/>
                <a:ea typeface="STFangsong" charset="-122"/>
                <a:cs typeface="STFangsong" charset="-122"/>
              </a:rPr>
              <a:t>清除算法一样，也是分两个阶段</a:t>
            </a:r>
            <a:r>
              <a:rPr lang="zh-CN" altLang="en-US" sz="2400" dirty="0" smtClean="0">
                <a:latin typeface="STFangsong" charset="-122"/>
                <a:ea typeface="STFangsong" charset="-122"/>
                <a:cs typeface="STFangsong" charset="-122"/>
              </a:rPr>
              <a:t>，</a:t>
            </a:r>
          </a:p>
          <a:p>
            <a:r>
              <a:rPr lang="zh-CN" altLang="en-US" sz="2400" dirty="0" smtClean="0">
                <a:latin typeface="STFangsong" charset="-122"/>
                <a:ea typeface="STFangsong" charset="-122"/>
                <a:cs typeface="STFangsong" charset="-122"/>
              </a:rPr>
              <a:t>而且</a:t>
            </a:r>
            <a:r>
              <a:rPr lang="zh-CN" altLang="en-US" sz="2400" dirty="0">
                <a:latin typeface="STFangsong" charset="-122"/>
                <a:ea typeface="STFangsong" charset="-122"/>
                <a:cs typeface="STFangsong" charset="-122"/>
              </a:rPr>
              <a:t>第一个阶段也一样，都是标记，所不同的是第二个阶段</a:t>
            </a:r>
            <a:r>
              <a:rPr lang="zh-CN" altLang="en-US" sz="2400" dirty="0" smtClean="0">
                <a:latin typeface="STFangsong" charset="-122"/>
                <a:ea typeface="STFangsong" charset="-122"/>
                <a:cs typeface="STFangsong" charset="-122"/>
              </a:rPr>
              <a:t>，</a:t>
            </a:r>
          </a:p>
          <a:p>
            <a:r>
              <a:rPr lang="zh-CN" altLang="en-US" sz="2400" dirty="0" smtClean="0">
                <a:latin typeface="STFangsong" charset="-122"/>
                <a:ea typeface="STFangsong" charset="-122"/>
                <a:cs typeface="STFangsong" charset="-122"/>
              </a:rPr>
              <a:t>不</a:t>
            </a:r>
            <a:r>
              <a:rPr lang="zh-CN" altLang="en-US" sz="2400" dirty="0">
                <a:latin typeface="STFangsong" charset="-122"/>
                <a:ea typeface="STFangsong" charset="-122"/>
                <a:cs typeface="STFangsong" charset="-122"/>
              </a:rPr>
              <a:t>是对可回收的对象进行直接清理，而是让还存活着的</a:t>
            </a:r>
            <a:r>
              <a:rPr lang="zh-CN" altLang="en-US" sz="2400" dirty="0" smtClean="0">
                <a:latin typeface="STFangsong" charset="-122"/>
                <a:ea typeface="STFangsong" charset="-122"/>
                <a:cs typeface="STFangsong" charset="-122"/>
              </a:rPr>
              <a:t>对象</a:t>
            </a:r>
          </a:p>
          <a:p>
            <a:r>
              <a:rPr lang="zh-CN" altLang="en-US" sz="2400" dirty="0" smtClean="0">
                <a:latin typeface="STFangsong" charset="-122"/>
                <a:ea typeface="STFangsong" charset="-122"/>
                <a:cs typeface="STFangsong" charset="-122"/>
              </a:rPr>
              <a:t>向</a:t>
            </a:r>
            <a:r>
              <a:rPr lang="zh-CN" altLang="en-US" sz="2400" dirty="0">
                <a:latin typeface="STFangsong" charset="-122"/>
                <a:ea typeface="STFangsong" charset="-122"/>
                <a:cs typeface="STFangsong" charset="-122"/>
              </a:rPr>
              <a:t>一端移动，然后直接清理掉端边界以为的内存空间</a:t>
            </a:r>
            <a:endParaRPr lang="zh-CN" altLang="en-US" sz="2400" dirty="0" smtClean="0">
              <a:latin typeface="STFangsong" charset="-122"/>
              <a:ea typeface="STFangsong" charset="-122"/>
              <a:cs typeface="STFangsong" charset="-122"/>
            </a:endParaRPr>
          </a:p>
          <a:p>
            <a:r>
              <a:rPr lang="zh-CN" altLang="en-US" sz="2400" dirty="0" smtClean="0">
                <a:latin typeface="STFangsong" charset="-122"/>
                <a:ea typeface="STFangsong" charset="-122"/>
                <a:cs typeface="STFangsong" charset="-122"/>
              </a:rPr>
              <a:t>所有</a:t>
            </a:r>
            <a:r>
              <a:rPr lang="zh-CN" altLang="en-US" sz="2400" dirty="0">
                <a:latin typeface="STFangsong" charset="-122"/>
                <a:ea typeface="STFangsong" charset="-122"/>
                <a:cs typeface="STFangsong" charset="-122"/>
              </a:rPr>
              <a:t>被标记的对象，至于如何标记就是上</a:t>
            </a:r>
            <a:r>
              <a:rPr lang="zh-CN" altLang="en-US" sz="2400" dirty="0" smtClean="0">
                <a:latin typeface="STFangsong" charset="-122"/>
                <a:ea typeface="STFangsong" charset="-122"/>
                <a:cs typeface="STFangsong" charset="-122"/>
              </a:rPr>
              <a:t>一节中所</a:t>
            </a:r>
            <a:r>
              <a:rPr lang="zh-CN" altLang="en-US" sz="2400" dirty="0">
                <a:latin typeface="STFangsong" charset="-122"/>
                <a:ea typeface="STFangsong" charset="-122"/>
                <a:cs typeface="STFangsong" charset="-122"/>
              </a:rPr>
              <a:t>讲的方法了</a:t>
            </a:r>
          </a:p>
        </p:txBody>
      </p:sp>
      <p:pic>
        <p:nvPicPr>
          <p:cNvPr id="8194" name="Picture 2" descr="ark-comp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61" y="2421710"/>
            <a:ext cx="28575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961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246" y="271012"/>
            <a:ext cx="10363200" cy="952507"/>
          </a:xfrm>
        </p:spPr>
        <p:txBody>
          <a:bodyPr/>
          <a:lstStyle/>
          <a:p>
            <a:r>
              <a:rPr kumimoji="1" lang="zh-CN" altLang="en-US" dirty="0" smtClean="0"/>
              <a:t>前言</a:t>
            </a:r>
            <a:endParaRPr kumimoji="1" lang="zh-CN" altLang="en-US" dirty="0"/>
          </a:p>
        </p:txBody>
      </p:sp>
      <p:sp>
        <p:nvSpPr>
          <p:cNvPr id="4" name="文本框 3"/>
          <p:cNvSpPr txBox="1"/>
          <p:nvPr/>
        </p:nvSpPr>
        <p:spPr>
          <a:xfrm>
            <a:off x="923704" y="1916890"/>
            <a:ext cx="6994566" cy="1632549"/>
          </a:xfrm>
          <a:prstGeom prst="rect">
            <a:avLst/>
          </a:prstGeom>
          <a:noFill/>
        </p:spPr>
        <p:txBody>
          <a:bodyPr wrap="square" tIns="108000" rtlCol="0">
            <a:spAutoFit/>
          </a:bodyPr>
          <a:lstStyle/>
          <a:p>
            <a:r>
              <a:rPr lang="zh-CN" altLang="en-US" sz="2400" dirty="0">
                <a:latin typeface="STFangsong" charset="-122"/>
                <a:ea typeface="STFangsong" charset="-122"/>
                <a:cs typeface="STFangsong" charset="-122"/>
              </a:rPr>
              <a:t>经过半个多世纪的</a:t>
            </a:r>
            <a:r>
              <a:rPr lang="zh-CN" altLang="en-US" sz="2400" dirty="0" smtClean="0">
                <a:latin typeface="STFangsong" charset="-122"/>
                <a:ea typeface="STFangsong" charset="-122"/>
                <a:cs typeface="STFangsong" charset="-122"/>
              </a:rPr>
              <a:t>发展</a:t>
            </a:r>
            <a:r>
              <a:rPr lang="zh-CN" altLang="en-US" sz="2400" dirty="0">
                <a:latin typeface="STFangsong" charset="-122"/>
                <a:ea typeface="STFangsong" charset="-122"/>
                <a:cs typeface="STFangsong" charset="-122"/>
              </a:rPr>
              <a:t>，</a:t>
            </a:r>
            <a:r>
              <a:rPr lang="zh-CN" altLang="en-US" sz="2400" dirty="0" smtClean="0">
                <a:latin typeface="STFangsong" charset="-122"/>
                <a:ea typeface="STFangsong" charset="-122"/>
                <a:cs typeface="STFangsong" charset="-122"/>
              </a:rPr>
              <a:t>目前</a:t>
            </a:r>
            <a:r>
              <a:rPr lang="zh-CN" altLang="en-US" sz="2400" dirty="0">
                <a:latin typeface="STFangsong" charset="-122"/>
                <a:ea typeface="STFangsong" charset="-122"/>
                <a:cs typeface="STFangsong" charset="-122"/>
              </a:rPr>
              <a:t>内存的动态分配与内存回收技术已经相当</a:t>
            </a:r>
            <a:r>
              <a:rPr lang="zh-CN" altLang="en-US" sz="2400" dirty="0" smtClean="0">
                <a:latin typeface="STFangsong" charset="-122"/>
                <a:ea typeface="STFangsong" charset="-122"/>
                <a:cs typeface="STFangsong" charset="-122"/>
              </a:rPr>
              <a:t>成熟</a:t>
            </a:r>
            <a:r>
              <a:rPr lang="zh-CN" altLang="en-US" sz="2400" dirty="0">
                <a:latin typeface="STFangsong" charset="-122"/>
                <a:ea typeface="STFangsong" charset="-122"/>
                <a:cs typeface="STFangsong" charset="-122"/>
              </a:rPr>
              <a:t>，</a:t>
            </a:r>
            <a:r>
              <a:rPr lang="zh-CN" altLang="en-US" sz="2400" dirty="0" smtClean="0">
                <a:latin typeface="STFangsong" charset="-122"/>
                <a:ea typeface="STFangsong" charset="-122"/>
                <a:cs typeface="STFangsong" charset="-122"/>
              </a:rPr>
              <a:t>一切</a:t>
            </a:r>
            <a:r>
              <a:rPr lang="zh-CN" altLang="en-US" sz="2400" dirty="0">
                <a:latin typeface="STFangsong" charset="-122"/>
                <a:ea typeface="STFangsong" charset="-122"/>
                <a:cs typeface="STFangsong" charset="-122"/>
              </a:rPr>
              <a:t>看起来都进入了“自动化”</a:t>
            </a:r>
            <a:r>
              <a:rPr lang="zh-CN" altLang="en-US" sz="2400" dirty="0" smtClean="0">
                <a:latin typeface="STFangsong" charset="-122"/>
                <a:ea typeface="STFangsong" charset="-122"/>
                <a:cs typeface="STFangsong" charset="-122"/>
              </a:rPr>
              <a:t>时代，我们还有必要去</a:t>
            </a:r>
            <a:r>
              <a:rPr lang="zh-CN" altLang="en-US" sz="2400" dirty="0">
                <a:latin typeface="STFangsong" charset="-122"/>
                <a:ea typeface="STFangsong" charset="-122"/>
                <a:cs typeface="STFangsong" charset="-122"/>
              </a:rPr>
              <a:t>了解</a:t>
            </a:r>
            <a:r>
              <a:rPr lang="en-US" altLang="zh-CN" sz="2400" dirty="0">
                <a:latin typeface="STFangsong" charset="-122"/>
                <a:ea typeface="STFangsong" charset="-122"/>
                <a:cs typeface="STFangsong" charset="-122"/>
              </a:rPr>
              <a:t>GC</a:t>
            </a:r>
            <a:r>
              <a:rPr lang="zh-CN" altLang="en-US" sz="2400" dirty="0">
                <a:latin typeface="STFangsong" charset="-122"/>
                <a:ea typeface="STFangsong" charset="-122"/>
                <a:cs typeface="STFangsong" charset="-122"/>
              </a:rPr>
              <a:t>和内存</a:t>
            </a:r>
            <a:r>
              <a:rPr lang="zh-CN" altLang="en-US" sz="2400" dirty="0" smtClean="0">
                <a:latin typeface="STFangsong" charset="-122"/>
                <a:ea typeface="STFangsong" charset="-122"/>
                <a:cs typeface="STFangsong" charset="-122"/>
              </a:rPr>
              <a:t>分配吗</a:t>
            </a:r>
            <a:r>
              <a:rPr lang="en-US" altLang="zh-CN" sz="2400" dirty="0" smtClean="0">
                <a:latin typeface="STFangsong" charset="-122"/>
                <a:ea typeface="STFangsong" charset="-122"/>
                <a:cs typeface="STFangsong" charset="-122"/>
              </a:rPr>
              <a:t>?</a:t>
            </a:r>
            <a:endParaRPr kumimoji="1" lang="zh-CN" altLang="en-US" sz="2400" dirty="0">
              <a:solidFill>
                <a:srgbClr val="0070C0"/>
              </a:solidFill>
              <a:latin typeface="STFangsong" charset="-122"/>
              <a:ea typeface="STFangsong" charset="-122"/>
              <a:cs typeface="STFangsong"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502" y="271012"/>
            <a:ext cx="1948008" cy="1461006"/>
          </a:xfrm>
          <a:prstGeom prst="rect">
            <a:avLst/>
          </a:prstGeom>
        </p:spPr>
      </p:pic>
    </p:spTree>
    <p:extLst>
      <p:ext uri="{BB962C8B-B14F-4D97-AF65-F5344CB8AC3E}">
        <p14:creationId xmlns:p14="http://schemas.microsoft.com/office/powerpoint/2010/main" val="30213177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分代收集算法</a:t>
            </a:r>
          </a:p>
        </p:txBody>
      </p:sp>
      <p:sp>
        <p:nvSpPr>
          <p:cNvPr id="5" name="文本框 4"/>
          <p:cNvSpPr txBox="1"/>
          <p:nvPr/>
        </p:nvSpPr>
        <p:spPr>
          <a:xfrm>
            <a:off x="476210" y="1680635"/>
            <a:ext cx="11217025" cy="3416320"/>
          </a:xfrm>
          <a:prstGeom prst="rect">
            <a:avLst/>
          </a:prstGeom>
          <a:noFill/>
        </p:spPr>
        <p:txBody>
          <a:bodyPr wrap="square" rtlCol="0">
            <a:spAutoFit/>
          </a:bodyPr>
          <a:lstStyle/>
          <a:p>
            <a:pPr>
              <a:lnSpc>
                <a:spcPct val="150000"/>
              </a:lnSpc>
            </a:pPr>
            <a:r>
              <a:rPr lang="zh-CN" altLang="en-US" sz="2400" dirty="0">
                <a:latin typeface="STFangsong" charset="-122"/>
                <a:ea typeface="STFangsong" charset="-122"/>
                <a:cs typeface="STFangsong" charset="-122"/>
              </a:rPr>
              <a:t>根据对象存活周期的不同将内存划分几块，一般是把</a:t>
            </a:r>
            <a:r>
              <a:rPr lang="en-US" altLang="zh-CN" sz="2400" dirty="0">
                <a:latin typeface="STFangsong" charset="-122"/>
                <a:ea typeface="STFangsong" charset="-122"/>
                <a:cs typeface="STFangsong" charset="-122"/>
              </a:rPr>
              <a:t>Java</a:t>
            </a:r>
            <a:r>
              <a:rPr lang="zh-CN" altLang="en-US" sz="2400" dirty="0">
                <a:latin typeface="STFangsong" charset="-122"/>
                <a:ea typeface="STFangsong" charset="-122"/>
                <a:cs typeface="STFangsong" charset="-122"/>
              </a:rPr>
              <a:t>堆分为两块：新生代和老年代，这样就可以根据各个代的不同特点采取最适当的垃圾收集算法。新生代的对象大多都是“朝生夕死”的，而且还可以有老年代进行担保，那就采用复制算法，只需要付出少量的存活对象的复制成本就可以完成收集，而且一般也不需要启用担保策略，而老年代的对象存活率一般比较高、没有空间进行担保，就只有采用“标记</a:t>
            </a:r>
            <a:r>
              <a:rPr lang="en-US" altLang="zh-CN" sz="2400" dirty="0">
                <a:latin typeface="STFangsong" charset="-122"/>
                <a:ea typeface="STFangsong" charset="-122"/>
                <a:cs typeface="STFangsong" charset="-122"/>
              </a:rPr>
              <a:t>-</a:t>
            </a:r>
            <a:r>
              <a:rPr lang="zh-CN" altLang="en-US" sz="2400" dirty="0">
                <a:latin typeface="STFangsong" charset="-122"/>
                <a:ea typeface="STFangsong" charset="-122"/>
                <a:cs typeface="STFangsong" charset="-122"/>
              </a:rPr>
              <a:t>清理”或者“标记</a:t>
            </a:r>
            <a:r>
              <a:rPr lang="en-US" altLang="zh-CN" sz="2400" dirty="0">
                <a:latin typeface="STFangsong" charset="-122"/>
                <a:ea typeface="STFangsong" charset="-122"/>
                <a:cs typeface="STFangsong" charset="-122"/>
              </a:rPr>
              <a:t>-</a:t>
            </a:r>
            <a:r>
              <a:rPr lang="zh-CN" altLang="en-US" sz="2400" dirty="0">
                <a:latin typeface="STFangsong" charset="-122"/>
                <a:ea typeface="STFangsong" charset="-122"/>
                <a:cs typeface="STFangsong" charset="-122"/>
              </a:rPr>
              <a:t>整理”算法来进行回收</a:t>
            </a:r>
          </a:p>
        </p:txBody>
      </p:sp>
    </p:spTree>
    <p:extLst>
      <p:ext uri="{BB962C8B-B14F-4D97-AF65-F5344CB8AC3E}">
        <p14:creationId xmlns:p14="http://schemas.microsoft.com/office/powerpoint/2010/main" val="6289745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问题思考</a:t>
            </a:r>
            <a:endParaRPr lang="zh-CN" altLang="en-US" dirty="0"/>
          </a:p>
        </p:txBody>
      </p:sp>
      <p:sp>
        <p:nvSpPr>
          <p:cNvPr id="8" name="矩形 7"/>
          <p:cNvSpPr/>
          <p:nvPr/>
        </p:nvSpPr>
        <p:spPr>
          <a:xfrm>
            <a:off x="476211" y="3789605"/>
            <a:ext cx="9102504" cy="47445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smtClean="0">
                <a:latin typeface="STFangsong" charset="-122"/>
                <a:ea typeface="STFangsong" charset="-122"/>
                <a:cs typeface="STFangsong" charset="-122"/>
              </a:rPr>
              <a:t>回收算法已有，那么现有哪些垃圾收集器？分别采用了哪些算法？</a:t>
            </a:r>
            <a:endParaRPr lang="zh-CN" altLang="en-US" sz="2400" dirty="0">
              <a:latin typeface="STFangsong" charset="-122"/>
              <a:ea typeface="STFangsong" charset="-122"/>
              <a:cs typeface="STFangsong"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847" y="1838973"/>
            <a:ext cx="1948008" cy="1461006"/>
          </a:xfrm>
          <a:prstGeom prst="rect">
            <a:avLst/>
          </a:prstGeom>
        </p:spPr>
      </p:pic>
    </p:spTree>
    <p:extLst>
      <p:ext uri="{BB962C8B-B14F-4D97-AF65-F5344CB8AC3E}">
        <p14:creationId xmlns:p14="http://schemas.microsoft.com/office/powerpoint/2010/main" val="200450423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40043" y="1851659"/>
            <a:ext cx="10363200" cy="952507"/>
          </a:xfrm>
        </p:spPr>
        <p:txBody>
          <a:bodyPr/>
          <a:lstStyle/>
          <a:p>
            <a:r>
              <a:rPr kumimoji="1" lang="zh-CN" altLang="en-US" dirty="0" smtClean="0"/>
              <a:t>三 </a:t>
            </a:r>
            <a:r>
              <a:rPr lang="en-US" altLang="zh-CN" dirty="0" smtClean="0"/>
              <a:t>GC </a:t>
            </a:r>
            <a:r>
              <a:rPr lang="zh-CN" altLang="en-US" dirty="0" smtClean="0"/>
              <a:t>之</a:t>
            </a:r>
            <a:r>
              <a:rPr lang="zh-CN" altLang="en-US" dirty="0"/>
              <a:t>常见垃圾收集器</a:t>
            </a:r>
            <a:endParaRPr kumimoji="1" lang="zh-CN" altLang="en-US" dirty="0"/>
          </a:p>
        </p:txBody>
      </p:sp>
    </p:spTree>
    <p:extLst>
      <p:ext uri="{BB962C8B-B14F-4D97-AF65-F5344CB8AC3E}">
        <p14:creationId xmlns:p14="http://schemas.microsoft.com/office/powerpoint/2010/main" val="362956993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TW" dirty="0"/>
              <a:t>Serial</a:t>
            </a:r>
            <a:r>
              <a:rPr lang="zh-TW" altLang="en-US" dirty="0"/>
              <a:t>收集器</a:t>
            </a:r>
            <a:endParaRPr kumimoji="1" lang="zh-CN" altLang="en-US" dirty="0"/>
          </a:p>
        </p:txBody>
      </p:sp>
      <p:sp>
        <p:nvSpPr>
          <p:cNvPr id="57" name="文本框 56"/>
          <p:cNvSpPr txBox="1"/>
          <p:nvPr/>
        </p:nvSpPr>
        <p:spPr>
          <a:xfrm>
            <a:off x="655911" y="3508800"/>
            <a:ext cx="11009615" cy="1938992"/>
          </a:xfrm>
          <a:prstGeom prst="rect">
            <a:avLst/>
          </a:prstGeom>
          <a:noFill/>
          <a:ln>
            <a:solidFill>
              <a:schemeClr val="accent1">
                <a:lumMod val="40000"/>
                <a:lumOff val="60000"/>
              </a:schemeClr>
            </a:solidFill>
          </a:ln>
        </p:spPr>
        <p:txBody>
          <a:bodyPr wrap="square" rtlCol="0">
            <a:spAutoFit/>
          </a:bodyPr>
          <a:lstStyle/>
          <a:p>
            <a:pPr>
              <a:lnSpc>
                <a:spcPct val="150000"/>
              </a:lnSpc>
            </a:pPr>
            <a:r>
              <a:rPr lang="zh-CN" altLang="en-US" sz="2000" dirty="0">
                <a:latin typeface="STFangsong" charset="-122"/>
                <a:ea typeface="STFangsong" charset="-122"/>
                <a:cs typeface="STFangsong" charset="-122"/>
              </a:rPr>
              <a:t>在</a:t>
            </a:r>
            <a:r>
              <a:rPr lang="en-US" altLang="zh-CN" sz="2000" dirty="0">
                <a:latin typeface="STFangsong" charset="-122"/>
                <a:ea typeface="STFangsong" charset="-122"/>
                <a:cs typeface="STFangsong" charset="-122"/>
              </a:rPr>
              <a:t>JDK 1.3.1</a:t>
            </a:r>
            <a:r>
              <a:rPr lang="zh-CN" altLang="en-US" sz="2000" dirty="0">
                <a:latin typeface="STFangsong" charset="-122"/>
                <a:ea typeface="STFangsong" charset="-122"/>
                <a:cs typeface="STFangsong" charset="-122"/>
              </a:rPr>
              <a:t>之前是虚拟机新生代收集的唯一选择。见名知意它是一个单线程的收集器，“单线程”的意义并不仅仅说明它只会使用一个</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或一条收集线程去完成垃圾收集工作，更重要的是在它进行垃圾收集时，必须暂停其他所有的工作线程，直到它收集结束，也就是传说中的</a:t>
            </a:r>
            <a:r>
              <a:rPr lang="en-US" altLang="zh-CN" sz="2000" dirty="0">
                <a:latin typeface="STFangsong" charset="-122"/>
                <a:ea typeface="STFangsong" charset="-122"/>
                <a:cs typeface="STFangsong" charset="-122"/>
              </a:rPr>
              <a:t>Stop The World</a:t>
            </a:r>
            <a:r>
              <a:rPr lang="zh-CN" altLang="en-US" sz="2000" dirty="0">
                <a:latin typeface="STFangsong" charset="-122"/>
                <a:ea typeface="STFangsong" charset="-122"/>
                <a:cs typeface="STFangsong" charset="-122"/>
              </a:rPr>
              <a:t>，简称</a:t>
            </a:r>
            <a:r>
              <a:rPr lang="en-US" altLang="zh-CN" sz="2000" dirty="0" smtClean="0">
                <a:latin typeface="STFangsong" charset="-122"/>
                <a:ea typeface="STFangsong" charset="-122"/>
                <a:cs typeface="STFangsong" charset="-122"/>
              </a:rPr>
              <a:t>STW</a:t>
            </a:r>
            <a:r>
              <a:rPr lang="zh-CN" altLang="en-US" sz="2000" dirty="0" smtClean="0">
                <a:latin typeface="STFangsong" charset="-122"/>
                <a:ea typeface="STFangsong" charset="-122"/>
                <a:cs typeface="STFangsong" charset="-122"/>
              </a:rPr>
              <a:t>，</a:t>
            </a:r>
            <a:r>
              <a:rPr lang="en-US" altLang="zh-CN" sz="2000" dirty="0" smtClean="0">
                <a:latin typeface="STFangsong" charset="-122"/>
                <a:ea typeface="STFangsong" charset="-122"/>
                <a:cs typeface="STFangsong" charset="-122"/>
              </a:rPr>
              <a:t>Client</a:t>
            </a:r>
            <a:r>
              <a:rPr lang="zh-CN" altLang="en-US" sz="2000" dirty="0">
                <a:latin typeface="STFangsong" charset="-122"/>
                <a:ea typeface="STFangsong" charset="-122"/>
                <a:cs typeface="STFangsong" charset="-122"/>
              </a:rPr>
              <a:t>模式下的默认新生代</a:t>
            </a:r>
            <a:r>
              <a:rPr lang="zh-CN" altLang="en-US" sz="2000" dirty="0" smtClean="0">
                <a:latin typeface="STFangsong" charset="-122"/>
                <a:ea typeface="STFangsong" charset="-122"/>
                <a:cs typeface="STFangsong" charset="-122"/>
              </a:rPr>
              <a:t>收集器。</a:t>
            </a:r>
            <a:endParaRPr lang="zh-CN" altLang="en-US" sz="2000" dirty="0">
              <a:latin typeface="STFangsong" charset="-122"/>
              <a:ea typeface="STFangsong" charset="-122"/>
              <a:cs typeface="STFangsong" charset="-122"/>
            </a:endParaRPr>
          </a:p>
        </p:txBody>
      </p:sp>
      <p:pic>
        <p:nvPicPr>
          <p:cNvPr id="10242" name="Picture 2" descr="erial-serial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140" y="1794942"/>
            <a:ext cx="625792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19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smtClean="0"/>
              <a:t>ParNew</a:t>
            </a:r>
            <a:r>
              <a:rPr lang="zh-CN" altLang="en-US" dirty="0" smtClean="0"/>
              <a:t> 收集</a:t>
            </a:r>
            <a:r>
              <a:rPr lang="zh-CN" altLang="en-US" dirty="0"/>
              <a:t>器</a:t>
            </a:r>
            <a:endParaRPr kumimoji="1" lang="zh-CN" altLang="en-US" dirty="0"/>
          </a:p>
        </p:txBody>
      </p:sp>
      <p:sp>
        <p:nvSpPr>
          <p:cNvPr id="57" name="文本框 56"/>
          <p:cNvSpPr txBox="1"/>
          <p:nvPr/>
        </p:nvSpPr>
        <p:spPr>
          <a:xfrm>
            <a:off x="700881" y="3838857"/>
            <a:ext cx="10964645" cy="2246769"/>
          </a:xfrm>
          <a:prstGeom prst="rect">
            <a:avLst/>
          </a:prstGeom>
          <a:noFill/>
          <a:ln>
            <a:solidFill>
              <a:schemeClr val="accent1">
                <a:lumMod val="40000"/>
                <a:lumOff val="60000"/>
              </a:schemeClr>
            </a:solidFill>
          </a:ln>
        </p:spPr>
        <p:txBody>
          <a:bodyPr wrap="square" rtlCol="0">
            <a:spAutoFit/>
          </a:bodyPr>
          <a:lstStyle/>
          <a:p>
            <a:pPr marL="457200" indent="-457200">
              <a:buFont typeface="+mj-lt"/>
              <a:buAutoNum type="arabicPeriod"/>
            </a:pPr>
            <a:r>
              <a:rPr lang="en-US" altLang="zh-CN" sz="2000" dirty="0" err="1">
                <a:latin typeface="STFangsong" charset="-122"/>
                <a:ea typeface="STFangsong" charset="-122"/>
                <a:cs typeface="STFangsong" charset="-122"/>
              </a:rPr>
              <a:t>ParNew</a:t>
            </a:r>
            <a:r>
              <a:rPr lang="zh-CN" altLang="en-US" sz="2000" dirty="0">
                <a:latin typeface="STFangsong" charset="-122"/>
                <a:ea typeface="STFangsong" charset="-122"/>
                <a:cs typeface="STFangsong" charset="-122"/>
              </a:rPr>
              <a:t>收集器其实就是</a:t>
            </a:r>
            <a:r>
              <a:rPr lang="en-US" altLang="zh-CN" sz="2000" dirty="0">
                <a:latin typeface="STFangsong" charset="-122"/>
                <a:ea typeface="STFangsong" charset="-122"/>
                <a:cs typeface="STFangsong" charset="-122"/>
              </a:rPr>
              <a:t>Serial</a:t>
            </a:r>
            <a:r>
              <a:rPr lang="zh-CN" altLang="en-US" sz="2000" dirty="0">
                <a:latin typeface="STFangsong" charset="-122"/>
                <a:ea typeface="STFangsong" charset="-122"/>
                <a:cs typeface="STFangsong" charset="-122"/>
              </a:rPr>
              <a:t>收集器的多线程版本，是一个并行垃圾</a:t>
            </a:r>
            <a:r>
              <a:rPr lang="zh-CN" altLang="en-US" sz="2000" dirty="0" smtClean="0">
                <a:latin typeface="STFangsong" charset="-122"/>
                <a:ea typeface="STFangsong" charset="-122"/>
                <a:cs typeface="STFangsong" charset="-122"/>
              </a:rPr>
              <a:t>收集器。</a:t>
            </a:r>
            <a:r>
              <a:rPr lang="zh-CN" altLang="en-US" sz="2000" dirty="0">
                <a:latin typeface="STFangsong" charset="-122"/>
                <a:ea typeface="STFangsong" charset="-122"/>
                <a:cs typeface="STFangsong" charset="-122"/>
              </a:rPr>
              <a:t>除了使用多条线程进行垃圾收集之外，其余行为包括</a:t>
            </a:r>
            <a:r>
              <a:rPr lang="en-US" altLang="zh-CN" sz="2000" dirty="0">
                <a:latin typeface="STFangsong" charset="-122"/>
                <a:ea typeface="STFangsong" charset="-122"/>
                <a:cs typeface="STFangsong" charset="-122"/>
              </a:rPr>
              <a:t>Serial</a:t>
            </a:r>
            <a:r>
              <a:rPr lang="zh-CN" altLang="en-US" sz="2000" dirty="0" smtClean="0">
                <a:latin typeface="STFangsong" charset="-122"/>
                <a:ea typeface="STFangsong" charset="-122"/>
                <a:cs typeface="STFangsong" charset="-122"/>
              </a:rPr>
              <a:t>收集器都</a:t>
            </a:r>
            <a:r>
              <a:rPr lang="zh-CN" altLang="en-US" sz="2000" dirty="0">
                <a:latin typeface="STFangsong" charset="-122"/>
                <a:ea typeface="STFangsong" charset="-122"/>
                <a:cs typeface="STFangsong" charset="-122"/>
              </a:rPr>
              <a:t>与</a:t>
            </a:r>
            <a:r>
              <a:rPr lang="en-US" altLang="zh-CN" sz="2000" dirty="0">
                <a:latin typeface="STFangsong" charset="-122"/>
                <a:ea typeface="STFangsong" charset="-122"/>
                <a:cs typeface="STFangsong" charset="-122"/>
              </a:rPr>
              <a:t>Serial</a:t>
            </a:r>
            <a:r>
              <a:rPr lang="zh-CN" altLang="en-US" sz="2000" dirty="0">
                <a:latin typeface="STFangsong" charset="-122"/>
                <a:ea typeface="STFangsong" charset="-122"/>
                <a:cs typeface="STFangsong" charset="-122"/>
              </a:rPr>
              <a:t>收集器完全</a:t>
            </a:r>
            <a:r>
              <a:rPr lang="zh-CN" altLang="en-US" sz="2000" dirty="0" smtClean="0">
                <a:latin typeface="STFangsong" charset="-122"/>
                <a:ea typeface="STFangsong" charset="-122"/>
                <a:cs typeface="STFangsong" charset="-122"/>
              </a:rPr>
              <a:t>一样。</a:t>
            </a:r>
            <a:r>
              <a:rPr lang="en-US" altLang="zh-CN" sz="2000" dirty="0" err="1">
                <a:latin typeface="STFangsong" charset="-122"/>
                <a:ea typeface="STFangsong" charset="-122"/>
                <a:cs typeface="STFangsong" charset="-122"/>
              </a:rPr>
              <a:t>ParNew</a:t>
            </a:r>
            <a:r>
              <a:rPr lang="zh-CN" altLang="en-US" sz="2000" dirty="0">
                <a:latin typeface="STFangsong" charset="-122"/>
                <a:ea typeface="STFangsong" charset="-122"/>
                <a:cs typeface="STFangsong" charset="-122"/>
              </a:rPr>
              <a:t>收集器是许多运行在</a:t>
            </a:r>
            <a:r>
              <a:rPr lang="en-US" altLang="zh-CN" sz="2000" dirty="0">
                <a:latin typeface="STFangsong" charset="-122"/>
                <a:ea typeface="STFangsong" charset="-122"/>
                <a:cs typeface="STFangsong" charset="-122"/>
              </a:rPr>
              <a:t>Server</a:t>
            </a:r>
            <a:r>
              <a:rPr lang="zh-CN" altLang="en-US" sz="2000" dirty="0">
                <a:latin typeface="STFangsong" charset="-122"/>
                <a:ea typeface="STFangsong" charset="-122"/>
                <a:cs typeface="STFangsong" charset="-122"/>
              </a:rPr>
              <a:t>模式下的虚拟机中首选的新生代收集器，还有一个和性能无关的但是很重要的原因：除了</a:t>
            </a:r>
            <a:r>
              <a:rPr lang="en-US" altLang="zh-CN" sz="2000" dirty="0">
                <a:latin typeface="STFangsong" charset="-122"/>
                <a:ea typeface="STFangsong" charset="-122"/>
                <a:cs typeface="STFangsong" charset="-122"/>
              </a:rPr>
              <a:t>Serial</a:t>
            </a:r>
            <a:r>
              <a:rPr lang="zh-CN" altLang="en-US" sz="2000" dirty="0">
                <a:latin typeface="STFangsong" charset="-122"/>
                <a:ea typeface="STFangsong" charset="-122"/>
                <a:cs typeface="STFangsong" charset="-122"/>
              </a:rPr>
              <a:t>收集器外，目前只有它能与</a:t>
            </a:r>
            <a:r>
              <a:rPr lang="en-US" altLang="zh-CN" sz="2000" dirty="0">
                <a:latin typeface="STFangsong" charset="-122"/>
                <a:ea typeface="STFangsong" charset="-122"/>
                <a:cs typeface="STFangsong" charset="-122"/>
              </a:rPr>
              <a:t>CMS</a:t>
            </a:r>
            <a:r>
              <a:rPr lang="zh-CN" altLang="en-US" sz="2000" dirty="0">
                <a:latin typeface="STFangsong" charset="-122"/>
                <a:ea typeface="STFangsong" charset="-122"/>
                <a:cs typeface="STFangsong" charset="-122"/>
              </a:rPr>
              <a:t>收集器配合</a:t>
            </a:r>
            <a:r>
              <a:rPr lang="zh-CN" altLang="en-US" sz="2000" dirty="0" smtClean="0">
                <a:latin typeface="STFangsong" charset="-122"/>
                <a:ea typeface="STFangsong" charset="-122"/>
                <a:cs typeface="STFangsong" charset="-122"/>
              </a:rPr>
              <a:t>工作</a:t>
            </a:r>
          </a:p>
          <a:p>
            <a:pPr marL="457200" indent="-457200">
              <a:buFont typeface="+mj-lt"/>
              <a:buAutoNum type="arabicPeriod"/>
            </a:pPr>
            <a:r>
              <a:rPr lang="en-US" altLang="zh-CN" sz="2000" dirty="0" err="1">
                <a:latin typeface="STFangsong" charset="-122"/>
                <a:ea typeface="STFangsong" charset="-122"/>
                <a:cs typeface="STFangsong" charset="-122"/>
              </a:rPr>
              <a:t>ParNew</a:t>
            </a:r>
            <a:r>
              <a:rPr lang="zh-CN" altLang="en-US" sz="2000" dirty="0">
                <a:latin typeface="STFangsong" charset="-122"/>
                <a:ea typeface="STFangsong" charset="-122"/>
                <a:cs typeface="STFangsong" charset="-122"/>
              </a:rPr>
              <a:t>收集器在单</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的环境中绝对不会有比</a:t>
            </a:r>
            <a:r>
              <a:rPr lang="en-US" altLang="zh-CN" sz="2000" dirty="0">
                <a:latin typeface="STFangsong" charset="-122"/>
                <a:ea typeface="STFangsong" charset="-122"/>
                <a:cs typeface="STFangsong" charset="-122"/>
              </a:rPr>
              <a:t>Serial</a:t>
            </a:r>
            <a:r>
              <a:rPr lang="zh-CN" altLang="en-US" sz="2000" dirty="0">
                <a:latin typeface="STFangsong" charset="-122"/>
                <a:ea typeface="STFangsong" charset="-122"/>
                <a:cs typeface="STFangsong" charset="-122"/>
              </a:rPr>
              <a:t>收集器更好的效果，甚至由于存在线程交互的开销，该收集器在通过超线程技术实现的两个</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的环境中都不能百分之百地保证可以超越</a:t>
            </a:r>
            <a:r>
              <a:rPr lang="en-US" altLang="zh-CN" sz="2000" dirty="0">
                <a:latin typeface="STFangsong" charset="-122"/>
                <a:ea typeface="STFangsong" charset="-122"/>
                <a:cs typeface="STFangsong" charset="-122"/>
              </a:rPr>
              <a:t>Serial</a:t>
            </a:r>
            <a:r>
              <a:rPr lang="zh-CN" altLang="en-US" sz="2000" dirty="0">
                <a:latin typeface="STFangsong" charset="-122"/>
                <a:ea typeface="STFangsong" charset="-122"/>
                <a:cs typeface="STFangsong" charset="-122"/>
              </a:rPr>
              <a:t>收集器</a:t>
            </a:r>
          </a:p>
        </p:txBody>
      </p:sp>
      <p:pic>
        <p:nvPicPr>
          <p:cNvPr id="2" name="图片 1"/>
          <p:cNvPicPr>
            <a:picLocks noChangeAspect="1"/>
          </p:cNvPicPr>
          <p:nvPr/>
        </p:nvPicPr>
        <p:blipFill>
          <a:blip r:embed="rId3"/>
          <a:stretch>
            <a:fillRect/>
          </a:stretch>
        </p:blipFill>
        <p:spPr>
          <a:xfrm>
            <a:off x="700882" y="1641757"/>
            <a:ext cx="10515600" cy="2197100"/>
          </a:xfrm>
          <a:prstGeom prst="rect">
            <a:avLst/>
          </a:prstGeom>
        </p:spPr>
      </p:pic>
    </p:spTree>
    <p:extLst>
      <p:ext uri="{BB962C8B-B14F-4D97-AF65-F5344CB8AC3E}">
        <p14:creationId xmlns:p14="http://schemas.microsoft.com/office/powerpoint/2010/main" val="524133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Parallel </a:t>
            </a:r>
            <a:r>
              <a:rPr lang="en-US" altLang="zh-CN" dirty="0" smtClean="0"/>
              <a:t>Scavenge</a:t>
            </a:r>
            <a:r>
              <a:rPr lang="zh-CN" altLang="en-US" dirty="0" smtClean="0"/>
              <a:t> 收集</a:t>
            </a:r>
            <a:r>
              <a:rPr lang="zh-CN" altLang="en-US" dirty="0"/>
              <a:t>器</a:t>
            </a:r>
            <a:endParaRPr kumimoji="1" lang="zh-CN" altLang="en-US" dirty="0"/>
          </a:p>
        </p:txBody>
      </p:sp>
      <p:sp>
        <p:nvSpPr>
          <p:cNvPr id="57" name="文本框 56"/>
          <p:cNvSpPr txBox="1"/>
          <p:nvPr/>
        </p:nvSpPr>
        <p:spPr>
          <a:xfrm>
            <a:off x="700882" y="3838584"/>
            <a:ext cx="11033918" cy="2246769"/>
          </a:xfrm>
          <a:prstGeom prst="rect">
            <a:avLst/>
          </a:prstGeom>
          <a:noFill/>
          <a:ln>
            <a:solidFill>
              <a:schemeClr val="accent1">
                <a:lumMod val="40000"/>
                <a:lumOff val="60000"/>
              </a:schemeClr>
            </a:solidFill>
          </a:ln>
        </p:spPr>
        <p:txBody>
          <a:bodyPr wrap="square" rtlCol="0">
            <a:spAutoFit/>
          </a:bodyPr>
          <a:lstStyle/>
          <a:p>
            <a:r>
              <a:rPr lang="en-US" altLang="zh-CN" sz="2000" dirty="0">
                <a:latin typeface="STFangsong" charset="-122"/>
                <a:ea typeface="STFangsong" charset="-122"/>
                <a:cs typeface="STFangsong" charset="-122"/>
              </a:rPr>
              <a:t>Parallel Scavenge</a:t>
            </a:r>
            <a:r>
              <a:rPr lang="zh-CN" altLang="en-US" sz="2000" dirty="0">
                <a:latin typeface="STFangsong" charset="-122"/>
                <a:ea typeface="STFangsong" charset="-122"/>
                <a:cs typeface="STFangsong" charset="-122"/>
              </a:rPr>
              <a:t>收集器是一个新生代收集器，它也是使用复制算法的收集器，又是并行的多线程收集器</a:t>
            </a:r>
            <a:r>
              <a:rPr lang="zh-CN" altLang="en-US" sz="2000" dirty="0" smtClean="0">
                <a:latin typeface="STFangsong" charset="-122"/>
                <a:ea typeface="STFangsong" charset="-122"/>
                <a:cs typeface="STFangsong" charset="-122"/>
              </a:rPr>
              <a:t>。</a:t>
            </a:r>
            <a:r>
              <a:rPr lang="en-US" altLang="zh-CN" sz="2000" dirty="0" smtClean="0">
                <a:latin typeface="STFangsong" charset="-122"/>
                <a:ea typeface="STFangsong" charset="-122"/>
                <a:cs typeface="STFangsong" charset="-122"/>
              </a:rPr>
              <a:t>Parallel </a:t>
            </a:r>
            <a:r>
              <a:rPr lang="en-US" altLang="zh-CN" sz="2000" dirty="0">
                <a:latin typeface="STFangsong" charset="-122"/>
                <a:ea typeface="STFangsong" charset="-122"/>
                <a:cs typeface="STFangsong" charset="-122"/>
              </a:rPr>
              <a:t>Scavenge</a:t>
            </a:r>
            <a:r>
              <a:rPr lang="zh-CN" altLang="en-US" sz="2000" dirty="0" smtClean="0">
                <a:latin typeface="STFangsong" charset="-122"/>
                <a:ea typeface="STFangsong" charset="-122"/>
                <a:cs typeface="STFangsong" charset="-122"/>
              </a:rPr>
              <a:t>收集器的</a:t>
            </a:r>
            <a:r>
              <a:rPr lang="zh-CN" altLang="en-US" sz="2000" dirty="0">
                <a:latin typeface="STFangsong" charset="-122"/>
                <a:ea typeface="STFangsong" charset="-122"/>
                <a:cs typeface="STFangsong" charset="-122"/>
              </a:rPr>
              <a:t>关注点与其他收集器不同，其他收集器的关注点是尽可能地缩短垃圾收集时用户线程的停顿时间，而</a:t>
            </a:r>
            <a:r>
              <a:rPr lang="en-US" altLang="zh-CN" sz="2000" dirty="0">
                <a:latin typeface="STFangsong" charset="-122"/>
                <a:ea typeface="STFangsong" charset="-122"/>
                <a:cs typeface="STFangsong" charset="-122"/>
              </a:rPr>
              <a:t>Parallel Scavenge</a:t>
            </a:r>
            <a:r>
              <a:rPr lang="zh-CN" altLang="en-US" sz="2000" dirty="0">
                <a:latin typeface="STFangsong" charset="-122"/>
                <a:ea typeface="STFangsong" charset="-122"/>
                <a:cs typeface="STFangsong" charset="-122"/>
              </a:rPr>
              <a:t>收集器的目标则是达到一个可控制的吞吐量（</a:t>
            </a:r>
            <a:r>
              <a:rPr lang="en-US" altLang="zh-CN" sz="2000" dirty="0">
                <a:latin typeface="STFangsong" charset="-122"/>
                <a:ea typeface="STFangsong" charset="-122"/>
                <a:cs typeface="STFangsong" charset="-122"/>
              </a:rPr>
              <a:t>Throughput</a:t>
            </a:r>
            <a:r>
              <a:rPr lang="zh-CN" altLang="en-US" sz="2000" dirty="0">
                <a:latin typeface="STFangsong" charset="-122"/>
                <a:ea typeface="STFangsong" charset="-122"/>
                <a:cs typeface="STFangsong" charset="-122"/>
              </a:rPr>
              <a:t>），</a:t>
            </a:r>
            <a:r>
              <a:rPr lang="zh-CN" altLang="en-US" sz="2000" dirty="0" smtClean="0">
                <a:latin typeface="STFangsong" charset="-122"/>
                <a:ea typeface="STFangsong" charset="-122"/>
                <a:cs typeface="STFangsong" charset="-122"/>
              </a:rPr>
              <a:t>所以</a:t>
            </a:r>
            <a:r>
              <a:rPr lang="en-US" altLang="zh-CN" sz="2000" dirty="0" smtClean="0">
                <a:latin typeface="STFangsong" charset="-122"/>
                <a:ea typeface="STFangsong" charset="-122"/>
                <a:cs typeface="STFangsong" charset="-122"/>
              </a:rPr>
              <a:t>Parallel </a:t>
            </a:r>
            <a:r>
              <a:rPr lang="en-US" altLang="zh-CN" sz="2000" dirty="0">
                <a:latin typeface="STFangsong" charset="-122"/>
                <a:ea typeface="STFangsong" charset="-122"/>
                <a:cs typeface="STFangsong" charset="-122"/>
              </a:rPr>
              <a:t>Scavenge</a:t>
            </a:r>
            <a:r>
              <a:rPr lang="zh-CN" altLang="en-US" sz="2000" dirty="0">
                <a:latin typeface="STFangsong" charset="-122"/>
                <a:ea typeface="STFangsong" charset="-122"/>
                <a:cs typeface="STFangsong" charset="-122"/>
              </a:rPr>
              <a:t>收集器也经常称为“吞吐量优先”收集器</a:t>
            </a:r>
            <a:r>
              <a:rPr lang="zh-CN" altLang="en-US" sz="2000" dirty="0" smtClean="0">
                <a:latin typeface="STFangsong" charset="-122"/>
                <a:ea typeface="STFangsong" charset="-122"/>
                <a:cs typeface="STFangsong" charset="-122"/>
              </a:rPr>
              <a:t>。它</a:t>
            </a:r>
            <a:r>
              <a:rPr lang="zh-CN" altLang="en-US" sz="2000" dirty="0">
                <a:latin typeface="STFangsong" charset="-122"/>
                <a:ea typeface="STFangsong" charset="-122"/>
                <a:cs typeface="STFangsong" charset="-122"/>
              </a:rPr>
              <a:t>的应用场景体现在：停顿时间越短就越适合需要与用户交互的程序，良好的响应速度能提升用户体验，而高吞吐量则可以高效率地利用</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时间，尽快完成程序的运算任务，主要适合在后台运算而不需要太多交互的任务。除此之外和</a:t>
            </a:r>
            <a:r>
              <a:rPr lang="en-US" altLang="zh-CN" sz="2000" dirty="0" err="1">
                <a:latin typeface="STFangsong" charset="-122"/>
                <a:ea typeface="STFangsong" charset="-122"/>
                <a:cs typeface="STFangsong" charset="-122"/>
              </a:rPr>
              <a:t>ParNew</a:t>
            </a:r>
            <a:r>
              <a:rPr lang="zh-CN" altLang="en-US" sz="2000" dirty="0">
                <a:latin typeface="STFangsong" charset="-122"/>
                <a:ea typeface="STFangsong" charset="-122"/>
                <a:cs typeface="STFangsong" charset="-122"/>
              </a:rPr>
              <a:t>收集器相比，它具有自适应调节策略</a:t>
            </a:r>
          </a:p>
        </p:txBody>
      </p:sp>
      <p:pic>
        <p:nvPicPr>
          <p:cNvPr id="3" name="图片 2"/>
          <p:cNvPicPr>
            <a:picLocks noChangeAspect="1"/>
          </p:cNvPicPr>
          <p:nvPr/>
        </p:nvPicPr>
        <p:blipFill>
          <a:blip r:embed="rId3"/>
          <a:stretch>
            <a:fillRect/>
          </a:stretch>
        </p:blipFill>
        <p:spPr>
          <a:xfrm>
            <a:off x="700882" y="1497943"/>
            <a:ext cx="10668000" cy="2222500"/>
          </a:xfrm>
          <a:prstGeom prst="rect">
            <a:avLst/>
          </a:prstGeom>
        </p:spPr>
      </p:pic>
    </p:spTree>
    <p:extLst>
      <p:ext uri="{BB962C8B-B14F-4D97-AF65-F5344CB8AC3E}">
        <p14:creationId xmlns:p14="http://schemas.microsoft.com/office/powerpoint/2010/main" val="1464415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s-ES_tradnl" altLang="zh-CN" dirty="0"/>
              <a:t>Serial Old</a:t>
            </a:r>
            <a:r>
              <a:rPr lang="zh-CN" altLang="es-ES_tradnl" dirty="0" smtClean="0"/>
              <a:t>收集器</a:t>
            </a:r>
            <a:r>
              <a:rPr lang="zh-CN" altLang="en-US" dirty="0" smtClean="0"/>
              <a:t>和</a:t>
            </a:r>
            <a:r>
              <a:rPr lang="da-DK" altLang="zh-CN" dirty="0"/>
              <a:t>Parallel Old</a:t>
            </a:r>
            <a:r>
              <a:rPr lang="zh-CN" altLang="da-DK" dirty="0"/>
              <a:t>收集器</a:t>
            </a:r>
            <a:endParaRPr kumimoji="1" lang="zh-CN" altLang="en-US" dirty="0"/>
          </a:p>
        </p:txBody>
      </p:sp>
      <p:sp>
        <p:nvSpPr>
          <p:cNvPr id="57" name="文本框 56"/>
          <p:cNvSpPr txBox="1"/>
          <p:nvPr/>
        </p:nvSpPr>
        <p:spPr>
          <a:xfrm>
            <a:off x="476210" y="4396579"/>
            <a:ext cx="11089335" cy="1477328"/>
          </a:xfrm>
          <a:prstGeom prst="rect">
            <a:avLst/>
          </a:prstGeom>
          <a:noFill/>
          <a:ln>
            <a:solidFill>
              <a:schemeClr val="accent1">
                <a:lumMod val="40000"/>
                <a:lumOff val="60000"/>
              </a:schemeClr>
            </a:solidFill>
          </a:ln>
        </p:spPr>
        <p:txBody>
          <a:bodyPr wrap="square" rtlCol="0">
            <a:spAutoFit/>
          </a:bodyPr>
          <a:lstStyle/>
          <a:p>
            <a:pPr>
              <a:lnSpc>
                <a:spcPct val="150000"/>
              </a:lnSpc>
            </a:pPr>
            <a:r>
              <a:rPr lang="en-US" altLang="zh-CN" sz="2000" dirty="0">
                <a:latin typeface="STFangsong" charset="-122"/>
                <a:ea typeface="STFangsong" charset="-122"/>
                <a:cs typeface="STFangsong" charset="-122"/>
              </a:rPr>
              <a:t>Parallel Old</a:t>
            </a:r>
            <a:r>
              <a:rPr lang="zh-CN" altLang="en-US" sz="2000" dirty="0">
                <a:latin typeface="STFangsong" charset="-122"/>
                <a:ea typeface="STFangsong" charset="-122"/>
                <a:cs typeface="STFangsong" charset="-122"/>
              </a:rPr>
              <a:t>是</a:t>
            </a:r>
            <a:r>
              <a:rPr lang="en-US" altLang="zh-CN" sz="2000" dirty="0">
                <a:latin typeface="STFangsong" charset="-122"/>
                <a:ea typeface="STFangsong" charset="-122"/>
                <a:cs typeface="STFangsong" charset="-122"/>
              </a:rPr>
              <a:t>Parallel Scavenge</a:t>
            </a:r>
            <a:r>
              <a:rPr lang="zh-CN" altLang="en-US" sz="2000" dirty="0">
                <a:latin typeface="STFangsong" charset="-122"/>
                <a:ea typeface="STFangsong" charset="-122"/>
                <a:cs typeface="STFangsong" charset="-122"/>
              </a:rPr>
              <a:t>收集器的老年代版本，使用多线程和“标记－整理”算法。在注重吞吐量以及</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资源敏感的场合，都可以优先考虑</a:t>
            </a:r>
            <a:r>
              <a:rPr lang="en-US" altLang="zh-CN" sz="2000" dirty="0">
                <a:latin typeface="STFangsong" charset="-122"/>
                <a:ea typeface="STFangsong" charset="-122"/>
                <a:cs typeface="STFangsong" charset="-122"/>
              </a:rPr>
              <a:t>Parallel Scavenge</a:t>
            </a:r>
            <a:r>
              <a:rPr lang="zh-CN" altLang="en-US" sz="2000" dirty="0">
                <a:latin typeface="STFangsong" charset="-122"/>
                <a:ea typeface="STFangsong" charset="-122"/>
                <a:cs typeface="STFangsong" charset="-122"/>
              </a:rPr>
              <a:t>加</a:t>
            </a:r>
            <a:r>
              <a:rPr lang="en-US" altLang="zh-CN" sz="2000" dirty="0">
                <a:latin typeface="STFangsong" charset="-122"/>
                <a:ea typeface="STFangsong" charset="-122"/>
                <a:cs typeface="STFangsong" charset="-122"/>
              </a:rPr>
              <a:t>Parallel Old</a:t>
            </a:r>
            <a:r>
              <a:rPr lang="zh-CN" altLang="en-US" sz="2000" dirty="0">
                <a:latin typeface="STFangsong" charset="-122"/>
                <a:ea typeface="STFangsong" charset="-122"/>
                <a:cs typeface="STFangsong" charset="-122"/>
              </a:rPr>
              <a:t>收集器。这个收集器是在</a:t>
            </a:r>
            <a:r>
              <a:rPr lang="en-US" altLang="zh-CN" sz="2000" dirty="0">
                <a:latin typeface="STFangsong" charset="-122"/>
                <a:ea typeface="STFangsong" charset="-122"/>
                <a:cs typeface="STFangsong" charset="-122"/>
              </a:rPr>
              <a:t>JDK 1.6</a:t>
            </a:r>
            <a:r>
              <a:rPr lang="zh-CN" altLang="en-US" sz="2000" dirty="0">
                <a:latin typeface="STFangsong" charset="-122"/>
                <a:ea typeface="STFangsong" charset="-122"/>
                <a:cs typeface="STFangsong" charset="-122"/>
              </a:rPr>
              <a:t>中才开始提供的</a:t>
            </a:r>
          </a:p>
        </p:txBody>
      </p:sp>
      <p:sp>
        <p:nvSpPr>
          <p:cNvPr id="5" name="文本框 4"/>
          <p:cNvSpPr txBox="1"/>
          <p:nvPr/>
        </p:nvSpPr>
        <p:spPr>
          <a:xfrm>
            <a:off x="476210" y="1752354"/>
            <a:ext cx="11189315" cy="1938992"/>
          </a:xfrm>
          <a:prstGeom prst="rect">
            <a:avLst/>
          </a:prstGeom>
          <a:noFill/>
          <a:ln>
            <a:solidFill>
              <a:schemeClr val="accent1">
                <a:lumMod val="40000"/>
                <a:lumOff val="60000"/>
              </a:schemeClr>
            </a:solidFill>
          </a:ln>
        </p:spPr>
        <p:txBody>
          <a:bodyPr wrap="square" rtlCol="0">
            <a:spAutoFit/>
          </a:bodyPr>
          <a:lstStyle/>
          <a:p>
            <a:pPr marL="342900" indent="-342900">
              <a:lnSpc>
                <a:spcPct val="150000"/>
              </a:lnSpc>
              <a:buAutoNum type="arabicPeriod"/>
            </a:pPr>
            <a:r>
              <a:rPr lang="zh-CN" altLang="en-US" sz="2000" dirty="0" smtClean="0">
                <a:latin typeface="STFangsong" charset="-122"/>
                <a:ea typeface="STFangsong" charset="-122"/>
                <a:cs typeface="STFangsong" charset="-122"/>
              </a:rPr>
              <a:t>给</a:t>
            </a:r>
            <a:r>
              <a:rPr lang="en-US" altLang="zh-CN" sz="2000" dirty="0">
                <a:latin typeface="STFangsong" charset="-122"/>
                <a:ea typeface="STFangsong" charset="-122"/>
                <a:cs typeface="STFangsong" charset="-122"/>
              </a:rPr>
              <a:t>Client</a:t>
            </a:r>
            <a:r>
              <a:rPr lang="zh-CN" altLang="en-US" sz="2000" dirty="0">
                <a:latin typeface="STFangsong" charset="-122"/>
                <a:ea typeface="STFangsong" charset="-122"/>
                <a:cs typeface="STFangsong" charset="-122"/>
              </a:rPr>
              <a:t>模式下的虚拟机使用（还记得</a:t>
            </a:r>
            <a:r>
              <a:rPr lang="en-US" altLang="zh-CN" sz="2000" dirty="0">
                <a:latin typeface="STFangsong" charset="-122"/>
                <a:ea typeface="STFangsong" charset="-122"/>
                <a:cs typeface="STFangsong" charset="-122"/>
              </a:rPr>
              <a:t>Client</a:t>
            </a:r>
            <a:r>
              <a:rPr lang="zh-CN" altLang="en-US" sz="2000" dirty="0">
                <a:latin typeface="STFangsong" charset="-122"/>
                <a:ea typeface="STFangsong" charset="-122"/>
                <a:cs typeface="STFangsong" charset="-122"/>
              </a:rPr>
              <a:t>模式下新生代的默认垃圾收集器是啥吗？</a:t>
            </a:r>
            <a:r>
              <a:rPr lang="zh-CN" altLang="en-US" sz="2000" dirty="0" smtClean="0">
                <a:latin typeface="STFangsong" charset="-122"/>
                <a:ea typeface="STFangsong" charset="-122"/>
                <a:cs typeface="STFangsong" charset="-122"/>
              </a:rPr>
              <a:t>）</a:t>
            </a:r>
          </a:p>
          <a:p>
            <a:pPr marL="342900" indent="-342900">
              <a:lnSpc>
                <a:spcPct val="150000"/>
              </a:lnSpc>
              <a:buAutoNum type="arabicPeriod"/>
            </a:pPr>
            <a:r>
              <a:rPr lang="zh-CN" altLang="en-US" sz="2000" dirty="0" smtClean="0">
                <a:latin typeface="STFangsong" charset="-122"/>
                <a:ea typeface="STFangsong" charset="-122"/>
                <a:cs typeface="STFangsong" charset="-122"/>
              </a:rPr>
              <a:t>在</a:t>
            </a:r>
            <a:r>
              <a:rPr lang="en-US" altLang="zh-CN" sz="2000" dirty="0">
                <a:latin typeface="STFangsong" charset="-122"/>
                <a:ea typeface="STFangsong" charset="-122"/>
                <a:cs typeface="STFangsong" charset="-122"/>
              </a:rPr>
              <a:t>Server</a:t>
            </a:r>
            <a:r>
              <a:rPr lang="zh-CN" altLang="en-US" sz="2000" dirty="0">
                <a:latin typeface="STFangsong" charset="-122"/>
                <a:ea typeface="STFangsong" charset="-122"/>
                <a:cs typeface="STFangsong" charset="-122"/>
              </a:rPr>
              <a:t>模式下，那么它主要还有两大用途：一种用途是在</a:t>
            </a:r>
            <a:r>
              <a:rPr lang="en-US" altLang="zh-CN" sz="2000" dirty="0">
                <a:latin typeface="STFangsong" charset="-122"/>
                <a:ea typeface="STFangsong" charset="-122"/>
                <a:cs typeface="STFangsong" charset="-122"/>
              </a:rPr>
              <a:t>JDK 1.5</a:t>
            </a:r>
            <a:r>
              <a:rPr lang="zh-CN" altLang="en-US" sz="2000" dirty="0">
                <a:latin typeface="STFangsong" charset="-122"/>
                <a:ea typeface="STFangsong" charset="-122"/>
                <a:cs typeface="STFangsong" charset="-122"/>
              </a:rPr>
              <a:t>以及之前的版本中与</a:t>
            </a:r>
            <a:r>
              <a:rPr lang="en-US" altLang="zh-CN" sz="2000" dirty="0">
                <a:latin typeface="STFangsong" charset="-122"/>
                <a:ea typeface="STFangsong" charset="-122"/>
                <a:cs typeface="STFangsong" charset="-122"/>
              </a:rPr>
              <a:t>Parallel Scavenge</a:t>
            </a:r>
            <a:r>
              <a:rPr lang="zh-CN" altLang="en-US" sz="2000" dirty="0">
                <a:latin typeface="STFangsong" charset="-122"/>
                <a:ea typeface="STFangsong" charset="-122"/>
                <a:cs typeface="STFangsong" charset="-122"/>
              </a:rPr>
              <a:t>收集器搭配使用，另一种用途就是作为</a:t>
            </a:r>
            <a:r>
              <a:rPr lang="en-US" altLang="zh-CN" sz="2000" dirty="0">
                <a:latin typeface="STFangsong" charset="-122"/>
                <a:ea typeface="STFangsong" charset="-122"/>
                <a:cs typeface="STFangsong" charset="-122"/>
              </a:rPr>
              <a:t>CMS</a:t>
            </a:r>
            <a:r>
              <a:rPr lang="zh-CN" altLang="en-US" sz="2000" dirty="0">
                <a:latin typeface="STFangsong" charset="-122"/>
                <a:ea typeface="STFangsong" charset="-122"/>
                <a:cs typeface="STFangsong" charset="-122"/>
              </a:rPr>
              <a:t>收集器的后备预案，在并发收集发生</a:t>
            </a:r>
            <a:r>
              <a:rPr lang="en-US" altLang="zh-CN" sz="2000" dirty="0">
                <a:latin typeface="STFangsong" charset="-122"/>
                <a:ea typeface="STFangsong" charset="-122"/>
                <a:cs typeface="STFangsong" charset="-122"/>
              </a:rPr>
              <a:t>Concurrent Mode Failure</a:t>
            </a:r>
            <a:r>
              <a:rPr lang="zh-CN" altLang="en-US" sz="2000" dirty="0">
                <a:latin typeface="STFangsong" charset="-122"/>
                <a:ea typeface="STFangsong" charset="-122"/>
                <a:cs typeface="STFangsong" charset="-122"/>
              </a:rPr>
              <a:t>时使用</a:t>
            </a:r>
          </a:p>
        </p:txBody>
      </p:sp>
    </p:spTree>
    <p:extLst>
      <p:ext uri="{BB962C8B-B14F-4D97-AF65-F5344CB8AC3E}">
        <p14:creationId xmlns:p14="http://schemas.microsoft.com/office/powerpoint/2010/main" val="551836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TW" dirty="0"/>
              <a:t>CMS</a:t>
            </a:r>
            <a:r>
              <a:rPr lang="zh-CN" altLang="en-US" dirty="0"/>
              <a:t> </a:t>
            </a:r>
            <a:r>
              <a:rPr lang="zh-TW" altLang="en-US" dirty="0"/>
              <a:t>收集器</a:t>
            </a:r>
            <a:endParaRPr kumimoji="1" lang="zh-CN" altLang="en-US" dirty="0"/>
          </a:p>
        </p:txBody>
      </p:sp>
      <p:sp>
        <p:nvSpPr>
          <p:cNvPr id="57" name="文本框 56"/>
          <p:cNvSpPr txBox="1"/>
          <p:nvPr/>
        </p:nvSpPr>
        <p:spPr>
          <a:xfrm>
            <a:off x="700881" y="3673692"/>
            <a:ext cx="11006209" cy="2336537"/>
          </a:xfrm>
          <a:prstGeom prst="rect">
            <a:avLst/>
          </a:prstGeom>
          <a:noFill/>
          <a:ln>
            <a:solidFill>
              <a:schemeClr val="accent1">
                <a:lumMod val="40000"/>
                <a:lumOff val="60000"/>
              </a:schemeClr>
            </a:solidFill>
          </a:ln>
        </p:spPr>
        <p:txBody>
          <a:bodyPr wrap="square" rtlCol="0">
            <a:spAutoFit/>
          </a:bodyPr>
          <a:lstStyle/>
          <a:p>
            <a:pPr>
              <a:lnSpc>
                <a:spcPts val="2500"/>
              </a:lnSpc>
            </a:pPr>
            <a:r>
              <a:rPr lang="zh-CN" altLang="en-US" sz="2000" dirty="0">
                <a:latin typeface="STFangsong" charset="-122"/>
                <a:ea typeface="STFangsong" charset="-122"/>
                <a:cs typeface="STFangsong" charset="-122"/>
              </a:rPr>
              <a:t>这款收集器是</a:t>
            </a:r>
            <a:r>
              <a:rPr lang="en-US" altLang="zh-CN" sz="2000" dirty="0" err="1">
                <a:latin typeface="STFangsong" charset="-122"/>
                <a:ea typeface="STFangsong" charset="-122"/>
                <a:cs typeface="STFangsong" charset="-122"/>
              </a:rPr>
              <a:t>HotSpot</a:t>
            </a:r>
            <a:r>
              <a:rPr lang="zh-CN" altLang="en-US" sz="2000" dirty="0">
                <a:latin typeface="STFangsong" charset="-122"/>
                <a:ea typeface="STFangsong" charset="-122"/>
                <a:cs typeface="STFangsong" charset="-122"/>
              </a:rPr>
              <a:t>虚拟机中第一款真正意义上的并发收集器，它第一次实现了让垃圾收集线程与用户线程同时工作。并发的含义就是：指用户线程与垃圾收集线程同时执行（但不一定是并行的，可能会交替执行），用户程序在继续运行，而垃圾收集程序运行于另一个</a:t>
            </a:r>
            <a:r>
              <a:rPr lang="en-US" altLang="zh-CN" sz="2000" dirty="0">
                <a:latin typeface="STFangsong" charset="-122"/>
                <a:ea typeface="STFangsong" charset="-122"/>
                <a:cs typeface="STFangsong" charset="-122"/>
              </a:rPr>
              <a:t>CPU</a:t>
            </a:r>
            <a:r>
              <a:rPr lang="zh-CN" altLang="en-US" sz="2000" dirty="0">
                <a:latin typeface="STFangsong" charset="-122"/>
                <a:ea typeface="STFangsong" charset="-122"/>
                <a:cs typeface="STFangsong" charset="-122"/>
              </a:rPr>
              <a:t>上，他可不用同于并行，并行会有</a:t>
            </a:r>
            <a:r>
              <a:rPr lang="en-US" altLang="zh-CN" sz="2000" dirty="0">
                <a:latin typeface="STFangsong" charset="-122"/>
                <a:ea typeface="STFangsong" charset="-122"/>
                <a:cs typeface="STFangsong" charset="-122"/>
              </a:rPr>
              <a:t>STW</a:t>
            </a:r>
            <a:r>
              <a:rPr lang="zh-CN" altLang="en-US" sz="2000" dirty="0">
                <a:latin typeface="STFangsong" charset="-122"/>
                <a:ea typeface="STFangsong" charset="-122"/>
                <a:cs typeface="STFangsong" charset="-122"/>
              </a:rPr>
              <a:t>，并发几乎没有</a:t>
            </a:r>
            <a:r>
              <a:rPr lang="en-US" altLang="zh-CN" sz="2000" dirty="0">
                <a:latin typeface="STFangsong" charset="-122"/>
                <a:ea typeface="STFangsong" charset="-122"/>
                <a:cs typeface="STFangsong" charset="-122"/>
              </a:rPr>
              <a:t>STW</a:t>
            </a:r>
            <a:r>
              <a:rPr lang="zh-CN" altLang="en-US" sz="2000" dirty="0" smtClean="0">
                <a:latin typeface="STFangsong" charset="-122"/>
                <a:ea typeface="STFangsong" charset="-122"/>
                <a:cs typeface="STFangsong" charset="-122"/>
              </a:rPr>
              <a:t>。</a:t>
            </a:r>
            <a:r>
              <a:rPr lang="zh-CN" altLang="en-US" sz="2000" dirty="0">
                <a:latin typeface="STFangsong" charset="-122"/>
                <a:ea typeface="STFangsong" charset="-122"/>
                <a:cs typeface="STFangsong" charset="-122"/>
              </a:rPr>
              <a:t>由于整个过程中耗时最长的并发标记和并发清除过程收集器线程都可以与用户线程一起工作，所以，从总体上来说，</a:t>
            </a:r>
            <a:r>
              <a:rPr lang="en-US" altLang="zh-CN" sz="2000" dirty="0">
                <a:latin typeface="STFangsong" charset="-122"/>
                <a:ea typeface="STFangsong" charset="-122"/>
                <a:cs typeface="STFangsong" charset="-122"/>
              </a:rPr>
              <a:t>CMS</a:t>
            </a:r>
            <a:r>
              <a:rPr lang="zh-CN" altLang="en-US" sz="2000" dirty="0">
                <a:latin typeface="STFangsong" charset="-122"/>
                <a:ea typeface="STFangsong" charset="-122"/>
                <a:cs typeface="STFangsong" charset="-122"/>
              </a:rPr>
              <a:t>收集器的内存回收过程是与用户线程一起并发执行的。</a:t>
            </a:r>
            <a:r>
              <a:rPr lang="en-US" altLang="zh-CN" sz="2000" dirty="0">
                <a:latin typeface="STFangsong" charset="-122"/>
                <a:ea typeface="STFangsong" charset="-122"/>
                <a:cs typeface="STFangsong" charset="-122"/>
              </a:rPr>
              <a:t>CMS</a:t>
            </a:r>
            <a:r>
              <a:rPr lang="zh-CN" altLang="en-US" sz="2000" dirty="0">
                <a:latin typeface="STFangsong" charset="-122"/>
                <a:ea typeface="STFangsong" charset="-122"/>
                <a:cs typeface="STFangsong" charset="-122"/>
              </a:rPr>
              <a:t>是一款优秀的收集器，它的主要优点在名字上已经体现出来了：并发收集、低停顿</a:t>
            </a:r>
          </a:p>
        </p:txBody>
      </p:sp>
      <p:pic>
        <p:nvPicPr>
          <p:cNvPr id="2" name="图片 1"/>
          <p:cNvPicPr>
            <a:picLocks noChangeAspect="1"/>
          </p:cNvPicPr>
          <p:nvPr/>
        </p:nvPicPr>
        <p:blipFill>
          <a:blip r:embed="rId3"/>
          <a:stretch>
            <a:fillRect/>
          </a:stretch>
        </p:blipFill>
        <p:spPr>
          <a:xfrm>
            <a:off x="700882" y="1436831"/>
            <a:ext cx="10363200" cy="2044700"/>
          </a:xfrm>
          <a:prstGeom prst="rect">
            <a:avLst/>
          </a:prstGeom>
        </p:spPr>
      </p:pic>
    </p:spTree>
    <p:extLst>
      <p:ext uri="{BB962C8B-B14F-4D97-AF65-F5344CB8AC3E}">
        <p14:creationId xmlns:p14="http://schemas.microsoft.com/office/powerpoint/2010/main" val="749241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问题思考</a:t>
            </a:r>
            <a:endParaRPr lang="zh-CN" altLang="en-US" dirty="0"/>
          </a:p>
        </p:txBody>
      </p:sp>
      <p:sp>
        <p:nvSpPr>
          <p:cNvPr id="8" name="矩形 7"/>
          <p:cNvSpPr/>
          <p:nvPr/>
        </p:nvSpPr>
        <p:spPr>
          <a:xfrm>
            <a:off x="919557" y="2874275"/>
            <a:ext cx="7028773" cy="9400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smtClean="0">
                <a:latin typeface="STFangsong" charset="-122"/>
                <a:ea typeface="STFangsong" charset="-122"/>
                <a:cs typeface="STFangsong" charset="-122"/>
              </a:rPr>
              <a:t>垃圾收集器如此繁多？各有不同的使用场景，那么我们怎么设置我们的应用选择垃圾收集器？</a:t>
            </a:r>
            <a:endParaRPr lang="zh-CN" altLang="en-US" sz="2000" dirty="0">
              <a:latin typeface="STFangsong" charset="-122"/>
              <a:ea typeface="STFangsong" charset="-122"/>
              <a:cs typeface="STFangsong"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992" y="2613797"/>
            <a:ext cx="1948008" cy="1461006"/>
          </a:xfrm>
          <a:prstGeom prst="rect">
            <a:avLst/>
          </a:prstGeom>
        </p:spPr>
      </p:pic>
    </p:spTree>
    <p:extLst>
      <p:ext uri="{BB962C8B-B14F-4D97-AF65-F5344CB8AC3E}">
        <p14:creationId xmlns:p14="http://schemas.microsoft.com/office/powerpoint/2010/main" val="128063149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40043" y="1851659"/>
            <a:ext cx="10363200" cy="952507"/>
          </a:xfrm>
        </p:spPr>
        <p:txBody>
          <a:bodyPr/>
          <a:lstStyle/>
          <a:p>
            <a:r>
              <a:rPr kumimoji="1" lang="zh-CN" altLang="en-US" dirty="0" smtClean="0"/>
              <a:t>四 </a:t>
            </a:r>
            <a:r>
              <a:rPr lang="en-US" altLang="zh-CN" dirty="0" smtClean="0"/>
              <a:t>GC</a:t>
            </a:r>
            <a:r>
              <a:rPr lang="zh-CN" altLang="en-US" dirty="0" smtClean="0"/>
              <a:t> 之</a:t>
            </a:r>
            <a:r>
              <a:rPr lang="zh-CN" altLang="en-US" dirty="0"/>
              <a:t>常见垃圾收集器参数总结</a:t>
            </a:r>
            <a:endParaRPr kumimoji="1" lang="zh-CN" altLang="en-US" dirty="0"/>
          </a:p>
        </p:txBody>
      </p:sp>
    </p:spTree>
    <p:extLst>
      <p:ext uri="{BB962C8B-B14F-4D97-AF65-F5344CB8AC3E}">
        <p14:creationId xmlns:p14="http://schemas.microsoft.com/office/powerpoint/2010/main" val="305538972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了解 </a:t>
            </a:r>
            <a:r>
              <a:rPr kumimoji="1" lang="en-US" altLang="zh-CN" dirty="0" smtClean="0"/>
              <a:t>GC</a:t>
            </a:r>
            <a:r>
              <a:rPr kumimoji="1" lang="zh-CN" altLang="en-US" dirty="0" smtClean="0"/>
              <a:t> 的必要性</a:t>
            </a:r>
            <a:endParaRPr kumimoji="1" lang="zh-CN" altLang="en-US" dirty="0"/>
          </a:p>
        </p:txBody>
      </p:sp>
      <p:sp>
        <p:nvSpPr>
          <p:cNvPr id="27" name="文本框 26"/>
          <p:cNvSpPr txBox="1"/>
          <p:nvPr/>
        </p:nvSpPr>
        <p:spPr>
          <a:xfrm>
            <a:off x="1265561" y="3053371"/>
            <a:ext cx="8981574" cy="1569660"/>
          </a:xfrm>
          <a:prstGeom prst="rect">
            <a:avLst/>
          </a:prstGeom>
          <a:noFill/>
        </p:spPr>
        <p:txBody>
          <a:bodyPr wrap="square" rtlCol="0">
            <a:spAutoFit/>
          </a:bodyPr>
          <a:lstStyle/>
          <a:p>
            <a:r>
              <a:rPr lang="zh-CN" altLang="en-US" sz="2400" dirty="0">
                <a:latin typeface="STFangsong" charset="-122"/>
                <a:ea typeface="STFangsong" charset="-122"/>
                <a:cs typeface="STFangsong" charset="-122"/>
              </a:rPr>
              <a:t>当需要排查各种内存溢出、内存泄漏问题</a:t>
            </a:r>
            <a:r>
              <a:rPr lang="zh-CN" altLang="en-US" sz="2400" dirty="0" smtClean="0">
                <a:latin typeface="STFangsong" charset="-122"/>
                <a:ea typeface="STFangsong" charset="-122"/>
                <a:cs typeface="STFangsong" charset="-122"/>
              </a:rPr>
              <a:t>时</a:t>
            </a:r>
            <a:r>
              <a:rPr lang="zh-CN" altLang="en-US" sz="2400" dirty="0">
                <a:latin typeface="STFangsong" charset="-122"/>
                <a:ea typeface="STFangsong" charset="-122"/>
                <a:cs typeface="STFangsong" charset="-122"/>
              </a:rPr>
              <a:t>，</a:t>
            </a:r>
            <a:r>
              <a:rPr lang="zh-CN" altLang="en-US" sz="2400" dirty="0" smtClean="0">
                <a:latin typeface="STFangsong" charset="-122"/>
                <a:ea typeface="STFangsong" charset="-122"/>
                <a:cs typeface="STFangsong" charset="-122"/>
              </a:rPr>
              <a:t>当</a:t>
            </a:r>
            <a:r>
              <a:rPr lang="zh-CN" altLang="en-US" sz="2400" dirty="0">
                <a:latin typeface="STFangsong" charset="-122"/>
                <a:ea typeface="STFangsong" charset="-122"/>
                <a:cs typeface="STFangsong" charset="-122"/>
              </a:rPr>
              <a:t>垃圾收集成为系统达到更高并发量的瓶颈</a:t>
            </a:r>
            <a:r>
              <a:rPr lang="zh-CN" altLang="en-US" sz="2400" dirty="0" smtClean="0">
                <a:latin typeface="STFangsong" charset="-122"/>
                <a:ea typeface="STFangsong" charset="-122"/>
                <a:cs typeface="STFangsong" charset="-122"/>
              </a:rPr>
              <a:t>时</a:t>
            </a:r>
            <a:r>
              <a:rPr lang="zh-CN" altLang="en-US" sz="2400" dirty="0">
                <a:latin typeface="STFangsong" charset="-122"/>
                <a:ea typeface="STFangsong" charset="-122"/>
                <a:cs typeface="STFangsong" charset="-122"/>
              </a:rPr>
              <a:t>，</a:t>
            </a:r>
            <a:r>
              <a:rPr lang="zh-CN" altLang="en-US" sz="2400" dirty="0" smtClean="0">
                <a:latin typeface="STFangsong" charset="-122"/>
                <a:ea typeface="STFangsong" charset="-122"/>
                <a:cs typeface="STFangsong" charset="-122"/>
              </a:rPr>
              <a:t>我们</a:t>
            </a:r>
            <a:r>
              <a:rPr lang="zh-CN" altLang="en-US" sz="2400" dirty="0">
                <a:latin typeface="STFangsong" charset="-122"/>
                <a:ea typeface="STFangsong" charset="-122"/>
                <a:cs typeface="STFangsong" charset="-122"/>
              </a:rPr>
              <a:t>就需要对这些“自动化”的技术实施必要的监控和调节，如果不了解虚拟机是怎样使用内存的，</a:t>
            </a:r>
            <a:r>
              <a:rPr lang="zh-CN" altLang="en-US" sz="2400" dirty="0" smtClean="0">
                <a:latin typeface="STFangsong" charset="-122"/>
                <a:ea typeface="STFangsong" charset="-122"/>
                <a:cs typeface="STFangsong" charset="-122"/>
              </a:rPr>
              <a:t>一旦</a:t>
            </a:r>
            <a:r>
              <a:rPr lang="zh-CN" altLang="en-US" sz="2400" dirty="0">
                <a:latin typeface="STFangsong" charset="-122"/>
                <a:ea typeface="STFangsong" charset="-122"/>
                <a:cs typeface="STFangsong" charset="-122"/>
              </a:rPr>
              <a:t>出现内存泄漏和溢出方面的问题</a:t>
            </a:r>
            <a:r>
              <a:rPr lang="zh-CN" altLang="en-US" sz="2400" dirty="0" smtClean="0">
                <a:latin typeface="STFangsong" charset="-122"/>
                <a:ea typeface="STFangsong" charset="-122"/>
                <a:cs typeface="STFangsong" charset="-122"/>
              </a:rPr>
              <a:t>，那</a:t>
            </a:r>
            <a:r>
              <a:rPr lang="zh-CN" altLang="en-US" sz="2400" dirty="0">
                <a:latin typeface="STFangsong" charset="-122"/>
                <a:ea typeface="STFangsong" charset="-122"/>
                <a:cs typeface="STFangsong" charset="-122"/>
              </a:rPr>
              <a:t>排错就会非常困难</a:t>
            </a:r>
          </a:p>
        </p:txBody>
      </p:sp>
    </p:spTree>
    <p:extLst>
      <p:ext uri="{BB962C8B-B14F-4D97-AF65-F5344CB8AC3E}">
        <p14:creationId xmlns:p14="http://schemas.microsoft.com/office/powerpoint/2010/main" val="1158381494"/>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总结</a:t>
            </a:r>
            <a:endParaRPr kumimoji="1" lang="zh-CN" altLang="en-US" dirty="0"/>
          </a:p>
        </p:txBody>
      </p:sp>
      <p:pic>
        <p:nvPicPr>
          <p:cNvPr id="3" name="图片 2"/>
          <p:cNvPicPr>
            <a:picLocks noChangeAspect="1"/>
          </p:cNvPicPr>
          <p:nvPr/>
        </p:nvPicPr>
        <p:blipFill>
          <a:blip r:embed="rId3"/>
          <a:stretch>
            <a:fillRect/>
          </a:stretch>
        </p:blipFill>
        <p:spPr>
          <a:xfrm>
            <a:off x="982899" y="1191490"/>
            <a:ext cx="10226202" cy="5223165"/>
          </a:xfrm>
          <a:prstGeom prst="rect">
            <a:avLst/>
          </a:prstGeom>
        </p:spPr>
      </p:pic>
    </p:spTree>
    <p:extLst>
      <p:ext uri="{BB962C8B-B14F-4D97-AF65-F5344CB8AC3E}">
        <p14:creationId xmlns:p14="http://schemas.microsoft.com/office/powerpoint/2010/main" val="813784726"/>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续表</a:t>
            </a:r>
            <a:endParaRPr kumimoji="1" lang="zh-CN" altLang="en-US" dirty="0"/>
          </a:p>
        </p:txBody>
      </p:sp>
      <p:sp>
        <p:nvSpPr>
          <p:cNvPr id="2" name="文本框 1"/>
          <p:cNvSpPr txBox="1"/>
          <p:nvPr/>
        </p:nvSpPr>
        <p:spPr>
          <a:xfrm>
            <a:off x="476210" y="1371600"/>
            <a:ext cx="10201315" cy="507831"/>
          </a:xfrm>
          <a:prstGeom prst="rect">
            <a:avLst/>
          </a:prstGeom>
          <a:noFill/>
        </p:spPr>
        <p:txBody>
          <a:bodyPr wrap="square" rtlCol="0">
            <a:spAutoFit/>
          </a:bodyPr>
          <a:lstStyle/>
          <a:p>
            <a:pPr>
              <a:lnSpc>
                <a:spcPct val="150000"/>
              </a:lnSpc>
            </a:pPr>
            <a:r>
              <a:rPr lang="zh-CN" altLang="en-US" dirty="0" smtClean="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673100" y="1581150"/>
            <a:ext cx="10845800" cy="3695700"/>
          </a:xfrm>
          <a:prstGeom prst="rect">
            <a:avLst/>
          </a:prstGeom>
        </p:spPr>
      </p:pic>
    </p:spTree>
    <p:extLst>
      <p:ext uri="{BB962C8B-B14F-4D97-AF65-F5344CB8AC3E}">
        <p14:creationId xmlns:p14="http://schemas.microsoft.com/office/powerpoint/2010/main" val="68361702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这是作业</a:t>
            </a:r>
            <a:endParaRPr lang="zh-CN" altLang="en-US" dirty="0"/>
          </a:p>
        </p:txBody>
      </p:sp>
      <p:sp>
        <p:nvSpPr>
          <p:cNvPr id="8" name="矩形 7"/>
          <p:cNvSpPr/>
          <p:nvPr/>
        </p:nvSpPr>
        <p:spPr>
          <a:xfrm>
            <a:off x="2443555" y="2376440"/>
            <a:ext cx="7315042" cy="230049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zh-CN" altLang="en-US" sz="2000" dirty="0" smtClean="0">
                <a:latin typeface="STFangsong" charset="-122"/>
                <a:ea typeface="STFangsong" charset="-122"/>
                <a:cs typeface="STFangsong" charset="-122"/>
              </a:rPr>
              <a:t>了解</a:t>
            </a:r>
            <a:r>
              <a:rPr lang="zh-CN" altLang="en-US" sz="2000" dirty="0">
                <a:latin typeface="STFangsong" charset="-122"/>
                <a:ea typeface="STFangsong" charset="-122"/>
                <a:cs typeface="STFangsong" charset="-122"/>
              </a:rPr>
              <a:t>自己负责的系统，使用的是哪个垃圾收集器，分别配置了哪些参数，以及他们的含义是什么，是否他们是否适合自己的</a:t>
            </a:r>
            <a:r>
              <a:rPr lang="zh-CN" altLang="en-US" sz="2000" dirty="0" smtClean="0">
                <a:latin typeface="STFangsong" charset="-122"/>
                <a:ea typeface="STFangsong" charset="-122"/>
                <a:cs typeface="STFangsong" charset="-122"/>
              </a:rPr>
              <a:t>系统，有没有进一步优化的空间？</a:t>
            </a:r>
          </a:p>
          <a:p>
            <a:pPr marL="342900" indent="-342900">
              <a:lnSpc>
                <a:spcPct val="150000"/>
              </a:lnSpc>
              <a:buAutoNum type="arabicPeriod"/>
            </a:pPr>
            <a:r>
              <a:rPr lang="en-US" altLang="zh-CN" sz="2000" dirty="0" smtClean="0">
                <a:latin typeface="STFangsong" charset="-122"/>
                <a:ea typeface="STFangsong" charset="-122"/>
                <a:cs typeface="STFangsong" charset="-122"/>
              </a:rPr>
              <a:t>GC</a:t>
            </a:r>
            <a:r>
              <a:rPr lang="zh-CN" altLang="en-US" sz="2000" dirty="0" smtClean="0">
                <a:latin typeface="STFangsong" charset="-122"/>
                <a:ea typeface="STFangsong" charset="-122"/>
                <a:cs typeface="STFangsong" charset="-122"/>
              </a:rPr>
              <a:t> 是内存紧张的时候随时都可以吗？如何选择停顿时间点？</a:t>
            </a:r>
            <a:endParaRPr lang="zh-CN" altLang="en-US" sz="2000" dirty="0">
              <a:latin typeface="STFangsong" charset="-122"/>
              <a:ea typeface="STFangsong" charset="-122"/>
              <a:cs typeface="STFangsong" charset="-122"/>
            </a:endParaRPr>
          </a:p>
        </p:txBody>
      </p:sp>
    </p:spTree>
    <p:extLst>
      <p:ext uri="{BB962C8B-B14F-4D97-AF65-F5344CB8AC3E}">
        <p14:creationId xmlns:p14="http://schemas.microsoft.com/office/powerpoint/2010/main" val="1520982030"/>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smtClean="0"/>
              <a:t>参考资料</a:t>
            </a:r>
            <a:endParaRPr kumimoji="1" lang="zh-CN" altLang="en-US" dirty="0"/>
          </a:p>
        </p:txBody>
      </p:sp>
      <p:sp>
        <p:nvSpPr>
          <p:cNvPr id="2" name="文本框 1"/>
          <p:cNvSpPr txBox="1"/>
          <p:nvPr/>
        </p:nvSpPr>
        <p:spPr>
          <a:xfrm>
            <a:off x="1265919" y="2743200"/>
            <a:ext cx="10201315" cy="1754326"/>
          </a:xfrm>
          <a:prstGeom prst="rect">
            <a:avLst/>
          </a:prstGeom>
          <a:noFill/>
        </p:spPr>
        <p:txBody>
          <a:bodyPr wrap="square" rtlCol="0">
            <a:spAutoFit/>
          </a:bodyPr>
          <a:lstStyle/>
          <a:p>
            <a:pPr>
              <a:lnSpc>
                <a:spcPct val="150000"/>
              </a:lnSpc>
            </a:pPr>
            <a:r>
              <a:rPr lang="en-US" altLang="zh-CN" sz="2400" dirty="0" smtClean="0">
                <a:latin typeface="STFangsong" charset="-122"/>
                <a:ea typeface="STFangsong" charset="-122"/>
                <a:cs typeface="STFangsong" charset="-122"/>
              </a:rPr>
              <a:t>1.</a:t>
            </a:r>
            <a:r>
              <a:rPr lang="zh-CN" altLang="en-US" sz="2400" dirty="0" smtClean="0">
                <a:latin typeface="STFangsong" charset="-122"/>
                <a:ea typeface="STFangsong" charset="-122"/>
                <a:cs typeface="STFangsong" charset="-122"/>
              </a:rPr>
              <a:t> 我的个人博客：</a:t>
            </a:r>
            <a:r>
              <a:rPr lang="en-US" altLang="zh-CN" sz="2400" dirty="0">
                <a:latin typeface="STFangsong" charset="-122"/>
                <a:ea typeface="STFangsong" charset="-122"/>
                <a:cs typeface="STFangsong" charset="-122"/>
              </a:rPr>
              <a:t> </a:t>
            </a:r>
            <a:r>
              <a:rPr lang="en-US" altLang="zh-CN" sz="2400" dirty="0" smtClean="0">
                <a:latin typeface="STFangsong" charset="-122"/>
                <a:ea typeface="STFangsong" charset="-122"/>
                <a:cs typeface="STFangsong" charset="-122"/>
                <a:hlinkClick r:id="rId3"/>
              </a:rPr>
              <a:t>https://www.bridgeli.cn/</a:t>
            </a:r>
            <a:r>
              <a:rPr lang="zh-CN" altLang="en-US" sz="2400" dirty="0" smtClean="0">
                <a:latin typeface="STFangsong" charset="-122"/>
                <a:ea typeface="STFangsong" charset="-122"/>
                <a:cs typeface="STFangsong" charset="-122"/>
              </a:rPr>
              <a:t>（希望大家多多支持，如果能帮忙点一下广告就更帅了）</a:t>
            </a:r>
          </a:p>
          <a:p>
            <a:pPr>
              <a:lnSpc>
                <a:spcPct val="150000"/>
              </a:lnSpc>
            </a:pPr>
            <a:r>
              <a:rPr lang="en-US" altLang="zh-CN" sz="2400" dirty="0" smtClean="0">
                <a:latin typeface="STFangsong" charset="-122"/>
                <a:ea typeface="STFangsong" charset="-122"/>
                <a:cs typeface="STFangsong" charset="-122"/>
              </a:rPr>
              <a:t>2.</a:t>
            </a:r>
            <a:r>
              <a:rPr lang="zh-CN" altLang="en-US" sz="2400" dirty="0" smtClean="0">
                <a:latin typeface="STFangsong" charset="-122"/>
                <a:ea typeface="STFangsong" charset="-122"/>
                <a:cs typeface="STFangsong" charset="-122"/>
              </a:rPr>
              <a:t> </a:t>
            </a:r>
            <a:r>
              <a:rPr lang="zh-CN" altLang="en-US" sz="2400" dirty="0">
                <a:latin typeface="STFangsong" charset="-122"/>
                <a:ea typeface="STFangsong" charset="-122"/>
                <a:cs typeface="STFangsong" charset="-122"/>
              </a:rPr>
              <a:t>周志明： </a:t>
            </a:r>
            <a:r>
              <a:rPr lang="en-US" altLang="zh-CN" sz="2400" dirty="0">
                <a:latin typeface="STFangsong" charset="-122"/>
                <a:ea typeface="STFangsong" charset="-122"/>
                <a:cs typeface="STFangsong" charset="-122"/>
              </a:rPr>
              <a:t>Java</a:t>
            </a:r>
            <a:r>
              <a:rPr lang="zh-CN" altLang="en-US" sz="2400" dirty="0">
                <a:latin typeface="STFangsong" charset="-122"/>
                <a:ea typeface="STFangsong" charset="-122"/>
                <a:cs typeface="STFangsong" charset="-122"/>
              </a:rPr>
              <a:t>虚拟机：</a:t>
            </a:r>
            <a:r>
              <a:rPr lang="en-US" altLang="zh-CN" sz="2400" dirty="0">
                <a:latin typeface="STFangsong" charset="-122"/>
                <a:ea typeface="STFangsong" charset="-122"/>
                <a:cs typeface="STFangsong" charset="-122"/>
              </a:rPr>
              <a:t>JVM</a:t>
            </a:r>
            <a:r>
              <a:rPr lang="zh-CN" altLang="en-US" sz="2400" dirty="0">
                <a:latin typeface="STFangsong" charset="-122"/>
                <a:ea typeface="STFangsong" charset="-122"/>
                <a:cs typeface="STFangsong" charset="-122"/>
              </a:rPr>
              <a:t>高级特性与最佳实践（第</a:t>
            </a:r>
            <a:r>
              <a:rPr lang="en-US" altLang="zh-CN" sz="2400" dirty="0">
                <a:latin typeface="STFangsong" charset="-122"/>
                <a:ea typeface="STFangsong" charset="-122"/>
                <a:cs typeface="STFangsong" charset="-122"/>
              </a:rPr>
              <a:t>2</a:t>
            </a:r>
            <a:r>
              <a:rPr lang="zh-CN" altLang="en-US" sz="2400" dirty="0">
                <a:latin typeface="STFangsong" charset="-122"/>
                <a:ea typeface="STFangsong" charset="-122"/>
                <a:cs typeface="STFangsong" charset="-122"/>
              </a:rPr>
              <a:t>版）</a:t>
            </a:r>
          </a:p>
        </p:txBody>
      </p:sp>
    </p:spTree>
    <p:extLst>
      <p:ext uri="{BB962C8B-B14F-4D97-AF65-F5344CB8AC3E}">
        <p14:creationId xmlns:p14="http://schemas.microsoft.com/office/powerpoint/2010/main" val="1411549676"/>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7661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246" y="271012"/>
            <a:ext cx="10363200" cy="952507"/>
          </a:xfrm>
        </p:spPr>
        <p:txBody>
          <a:bodyPr/>
          <a:lstStyle/>
          <a:p>
            <a:r>
              <a:rPr kumimoji="1" lang="zh-CN" altLang="en-US" dirty="0"/>
              <a:t>目录</a:t>
            </a:r>
          </a:p>
        </p:txBody>
      </p:sp>
      <p:sp>
        <p:nvSpPr>
          <p:cNvPr id="4" name="文本框 3"/>
          <p:cNvSpPr txBox="1"/>
          <p:nvPr/>
        </p:nvSpPr>
        <p:spPr>
          <a:xfrm>
            <a:off x="923704" y="1916890"/>
            <a:ext cx="6994566" cy="1878770"/>
          </a:xfrm>
          <a:prstGeom prst="rect">
            <a:avLst/>
          </a:prstGeom>
          <a:noFill/>
        </p:spPr>
        <p:txBody>
          <a:bodyPr wrap="square" tIns="108000" rtlCol="0">
            <a:spAutoFit/>
          </a:bodyPr>
          <a:lstStyle/>
          <a:p>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一 </a:t>
            </a:r>
            <a:r>
              <a:rPr kumimoji="1" lang="en-US" altLang="zh-CN" sz="2800" dirty="0" smtClean="0">
                <a:ln w="0"/>
                <a:solidFill>
                  <a:schemeClr val="accent1"/>
                </a:solidFill>
                <a:effectLst>
                  <a:outerShdw blurRad="38100" dist="25400" dir="5400000" algn="ctr" rotWithShape="0">
                    <a:srgbClr val="6E747A">
                      <a:alpha val="43000"/>
                    </a:srgbClr>
                  </a:outerShdw>
                </a:effectLst>
                <a:latin typeface="+mn-ea"/>
              </a:rPr>
              <a:t>GC</a:t>
            </a:r>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 之对象已死吗？</a:t>
            </a:r>
            <a:endParaRPr kumimoji="1" lang="en-US" altLang="zh-CN" sz="2800" dirty="0" smtClean="0">
              <a:ln w="0"/>
              <a:solidFill>
                <a:schemeClr val="accent1"/>
              </a:solidFill>
              <a:effectLst>
                <a:outerShdw blurRad="38100" dist="25400" dir="5400000" algn="ctr" rotWithShape="0">
                  <a:srgbClr val="6E747A">
                    <a:alpha val="43000"/>
                  </a:srgbClr>
                </a:outerShdw>
              </a:effectLst>
              <a:latin typeface="+mn-ea"/>
            </a:endParaRPr>
          </a:p>
          <a:p>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二 </a:t>
            </a:r>
            <a:r>
              <a:rPr kumimoji="1" lang="en-US" altLang="zh-CN" sz="2800" dirty="0" smtClean="0">
                <a:ln w="0"/>
                <a:solidFill>
                  <a:schemeClr val="accent1"/>
                </a:solidFill>
                <a:effectLst>
                  <a:outerShdw blurRad="38100" dist="25400" dir="5400000" algn="ctr" rotWithShape="0">
                    <a:srgbClr val="6E747A">
                      <a:alpha val="43000"/>
                    </a:srgbClr>
                  </a:outerShdw>
                </a:effectLst>
                <a:latin typeface="+mn-ea"/>
              </a:rPr>
              <a:t>GC</a:t>
            </a:r>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 之垃圾回收算法</a:t>
            </a:r>
          </a:p>
          <a:p>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三 </a:t>
            </a:r>
            <a:r>
              <a:rPr kumimoji="1" lang="en-US" altLang="zh-CN" sz="2800" dirty="0" smtClean="0">
                <a:ln w="0"/>
                <a:solidFill>
                  <a:schemeClr val="accent1"/>
                </a:solidFill>
                <a:effectLst>
                  <a:outerShdw blurRad="38100" dist="25400" dir="5400000" algn="ctr" rotWithShape="0">
                    <a:srgbClr val="6E747A">
                      <a:alpha val="43000"/>
                    </a:srgbClr>
                  </a:outerShdw>
                </a:effectLst>
                <a:latin typeface="+mn-ea"/>
              </a:rPr>
              <a:t>GC</a:t>
            </a:r>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 之常见垃圾收集器</a:t>
            </a:r>
            <a:endParaRPr kumimoji="1" lang="en-US" altLang="zh-CN" sz="2800" dirty="0" smtClean="0">
              <a:ln w="0"/>
              <a:solidFill>
                <a:schemeClr val="accent1"/>
              </a:solidFill>
              <a:effectLst>
                <a:outerShdw blurRad="38100" dist="25400" dir="5400000" algn="ctr" rotWithShape="0">
                  <a:srgbClr val="6E747A">
                    <a:alpha val="43000"/>
                  </a:srgbClr>
                </a:outerShdw>
              </a:effectLst>
              <a:latin typeface="+mn-ea"/>
            </a:endParaRPr>
          </a:p>
          <a:p>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四 </a:t>
            </a:r>
            <a:r>
              <a:rPr kumimoji="1" lang="en-US" altLang="zh-CN" sz="2800" dirty="0" smtClean="0">
                <a:ln w="0"/>
                <a:solidFill>
                  <a:schemeClr val="accent1"/>
                </a:solidFill>
                <a:effectLst>
                  <a:outerShdw blurRad="38100" dist="25400" dir="5400000" algn="ctr" rotWithShape="0">
                    <a:srgbClr val="6E747A">
                      <a:alpha val="43000"/>
                    </a:srgbClr>
                  </a:outerShdw>
                </a:effectLst>
                <a:latin typeface="+mn-ea"/>
              </a:rPr>
              <a:t>GC</a:t>
            </a:r>
            <a:r>
              <a:rPr kumimoji="1" lang="zh-CN" altLang="en-US" sz="2800" dirty="0" smtClean="0">
                <a:ln w="0"/>
                <a:solidFill>
                  <a:schemeClr val="accent1"/>
                </a:solidFill>
                <a:effectLst>
                  <a:outerShdw blurRad="38100" dist="25400" dir="5400000" algn="ctr" rotWithShape="0">
                    <a:srgbClr val="6E747A">
                      <a:alpha val="43000"/>
                    </a:srgbClr>
                  </a:outerShdw>
                </a:effectLst>
                <a:latin typeface="+mn-ea"/>
              </a:rPr>
              <a:t> 之常见垃圾收集器参数总结</a:t>
            </a:r>
            <a:endParaRPr kumimoji="1" lang="zh-CN" altLang="en-US" sz="1400" dirty="0">
              <a:solidFill>
                <a:srgbClr val="0070C0"/>
              </a:solidFill>
              <a:latin typeface="+mn-ea"/>
            </a:endParaRPr>
          </a:p>
        </p:txBody>
      </p:sp>
    </p:spTree>
    <p:extLst>
      <p:ext uri="{BB962C8B-B14F-4D97-AF65-F5344CB8AC3E}">
        <p14:creationId xmlns:p14="http://schemas.microsoft.com/office/powerpoint/2010/main" val="1891252715"/>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181" y="1456423"/>
            <a:ext cx="10363200" cy="952507"/>
          </a:xfrm>
        </p:spPr>
        <p:txBody>
          <a:bodyPr/>
          <a:lstStyle/>
          <a:p>
            <a:r>
              <a:rPr kumimoji="1" lang="zh-CN" altLang="en-US" sz="4400" dirty="0" smtClean="0">
                <a:ln w="0"/>
                <a:solidFill>
                  <a:schemeClr val="accent1"/>
                </a:solidFill>
                <a:effectLst>
                  <a:outerShdw blurRad="38100" dist="25400" dir="5400000" algn="ctr" rotWithShape="0">
                    <a:srgbClr val="6E747A">
                      <a:alpha val="43000"/>
                    </a:srgbClr>
                  </a:outerShdw>
                </a:effectLst>
              </a:rPr>
              <a:t>一 </a:t>
            </a:r>
            <a:r>
              <a:rPr kumimoji="1" lang="en-US" altLang="zh-CN" sz="4400" dirty="0" smtClean="0">
                <a:ln w="0"/>
                <a:solidFill>
                  <a:schemeClr val="accent1"/>
                </a:solidFill>
                <a:effectLst>
                  <a:outerShdw blurRad="38100" dist="25400" dir="5400000" algn="ctr" rotWithShape="0">
                    <a:srgbClr val="6E747A">
                      <a:alpha val="43000"/>
                    </a:srgbClr>
                  </a:outerShdw>
                </a:effectLst>
              </a:rPr>
              <a:t>GC</a:t>
            </a:r>
            <a:r>
              <a:rPr kumimoji="1" lang="zh-CN" altLang="en-US" sz="4400" dirty="0" smtClean="0">
                <a:ln w="0"/>
                <a:solidFill>
                  <a:schemeClr val="accent1"/>
                </a:solidFill>
                <a:effectLst>
                  <a:outerShdw blurRad="38100" dist="25400" dir="5400000" algn="ctr" rotWithShape="0">
                    <a:srgbClr val="6E747A">
                      <a:alpha val="43000"/>
                    </a:srgbClr>
                  </a:outerShdw>
                </a:effectLst>
              </a:rPr>
              <a:t> 之对象已死吗？</a:t>
            </a:r>
            <a:endParaRPr kumimoji="1" lang="zh-CN" altLang="en-US" dirty="0"/>
          </a:p>
        </p:txBody>
      </p:sp>
    </p:spTree>
    <p:extLst>
      <p:ext uri="{BB962C8B-B14F-4D97-AF65-F5344CB8AC3E}">
        <p14:creationId xmlns:p14="http://schemas.microsoft.com/office/powerpoint/2010/main" val="160590823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引用计数算法</a:t>
            </a:r>
            <a:endParaRPr kumimoji="1" lang="zh-CN" altLang="en-US" dirty="0"/>
          </a:p>
        </p:txBody>
      </p:sp>
      <p:sp>
        <p:nvSpPr>
          <p:cNvPr id="27" name="文本框 26"/>
          <p:cNvSpPr txBox="1"/>
          <p:nvPr/>
        </p:nvSpPr>
        <p:spPr>
          <a:xfrm>
            <a:off x="628252" y="1418535"/>
            <a:ext cx="8981574" cy="2062103"/>
          </a:xfrm>
          <a:prstGeom prst="rect">
            <a:avLst/>
          </a:prstGeom>
          <a:noFill/>
        </p:spPr>
        <p:txBody>
          <a:bodyPr wrap="square" rtlCol="0">
            <a:spAutoFit/>
          </a:bodyPr>
          <a:lstStyle/>
          <a:p>
            <a:r>
              <a:rPr lang="zh-CN" altLang="en-US" sz="3200" b="1" dirty="0">
                <a:latin typeface="STFangsong" charset="-122"/>
                <a:ea typeface="STFangsong" charset="-122"/>
                <a:cs typeface="STFangsong" charset="-122"/>
              </a:rPr>
              <a:t>方法：</a:t>
            </a:r>
            <a:endParaRPr lang="en-US" altLang="zh-CN" sz="3200" b="1" dirty="0">
              <a:latin typeface="STFangsong" charset="-122"/>
              <a:ea typeface="STFangsong" charset="-122"/>
              <a:cs typeface="STFangsong" charset="-122"/>
            </a:endParaRPr>
          </a:p>
          <a:p>
            <a:pPr lvl="2"/>
            <a:r>
              <a:rPr lang="zh-CN" altLang="en-US" sz="2400" dirty="0" smtClean="0">
                <a:latin typeface="STFangsong" charset="-122"/>
                <a:ea typeface="STFangsong" charset="-122"/>
                <a:cs typeface="STFangsong" charset="-122"/>
              </a:rPr>
              <a:t>给对象添加一个引用计数器，每当有一个地方引用他的时候，计数器就加 </a:t>
            </a:r>
            <a:r>
              <a:rPr lang="en-US" altLang="zh-CN" sz="2400" dirty="0" smtClean="0">
                <a:latin typeface="STFangsong" charset="-122"/>
                <a:ea typeface="STFangsong" charset="-122"/>
                <a:cs typeface="STFangsong" charset="-122"/>
              </a:rPr>
              <a:t>1</a:t>
            </a:r>
            <a:r>
              <a:rPr lang="zh-CN" altLang="en-US" sz="2400" dirty="0" smtClean="0">
                <a:latin typeface="STFangsong" charset="-122"/>
                <a:ea typeface="STFangsong" charset="-122"/>
                <a:cs typeface="STFangsong" charset="-122"/>
              </a:rPr>
              <a:t>，</a:t>
            </a:r>
            <a:r>
              <a:rPr lang="zh-CN" altLang="en-US" sz="2400" dirty="0">
                <a:latin typeface="STFangsong" charset="-122"/>
                <a:ea typeface="STFangsong" charset="-122"/>
                <a:cs typeface="STFangsong" charset="-122"/>
              </a:rPr>
              <a:t>引用失效</a:t>
            </a:r>
            <a:r>
              <a:rPr lang="zh-CN" altLang="en-US" sz="2400" dirty="0" smtClean="0">
                <a:latin typeface="STFangsong" charset="-122"/>
                <a:ea typeface="STFangsong" charset="-122"/>
                <a:cs typeface="STFangsong" charset="-122"/>
              </a:rPr>
              <a:t>的时候</a:t>
            </a:r>
            <a:r>
              <a:rPr lang="zh-CN" altLang="en-US" sz="2400" dirty="0">
                <a:latin typeface="STFangsong" charset="-122"/>
                <a:ea typeface="STFangsong" charset="-122"/>
                <a:cs typeface="STFangsong" charset="-122"/>
              </a:rPr>
              <a:t>，计数器减 </a:t>
            </a:r>
            <a:r>
              <a:rPr lang="en-US" altLang="zh-CN" sz="2400" dirty="0">
                <a:latin typeface="STFangsong" charset="-122"/>
                <a:ea typeface="STFangsong" charset="-122"/>
                <a:cs typeface="STFangsong" charset="-122"/>
              </a:rPr>
              <a:t>1</a:t>
            </a:r>
            <a:r>
              <a:rPr lang="zh-CN" altLang="en-US" sz="2400" dirty="0">
                <a:latin typeface="STFangsong" charset="-122"/>
                <a:ea typeface="STFangsong" charset="-122"/>
                <a:cs typeface="STFangsong" charset="-122"/>
              </a:rPr>
              <a:t>，当计数器的数值为 </a:t>
            </a:r>
            <a:r>
              <a:rPr lang="en-US" altLang="zh-CN" sz="2400" dirty="0">
                <a:latin typeface="STFangsong" charset="-122"/>
                <a:ea typeface="STFangsong" charset="-122"/>
                <a:cs typeface="STFangsong" charset="-122"/>
              </a:rPr>
              <a:t>0</a:t>
            </a:r>
            <a:r>
              <a:rPr lang="zh-CN" altLang="en-US" sz="2400" dirty="0">
                <a:latin typeface="STFangsong" charset="-122"/>
                <a:ea typeface="STFangsong" charset="-122"/>
                <a:cs typeface="STFangsong" charset="-122"/>
              </a:rPr>
              <a:t> 时就是不可能在被引用的对象，此时就就可以认为是已死的对象。</a:t>
            </a:r>
          </a:p>
        </p:txBody>
      </p:sp>
      <p:sp>
        <p:nvSpPr>
          <p:cNvPr id="29" name="文本框 28"/>
          <p:cNvSpPr txBox="1"/>
          <p:nvPr/>
        </p:nvSpPr>
        <p:spPr>
          <a:xfrm>
            <a:off x="714516" y="3857009"/>
            <a:ext cx="3570208" cy="830997"/>
          </a:xfrm>
          <a:prstGeom prst="rect">
            <a:avLst/>
          </a:prstGeom>
          <a:noFill/>
        </p:spPr>
        <p:txBody>
          <a:bodyPr wrap="none" rtlCol="0">
            <a:spAutoFit/>
          </a:bodyPr>
          <a:lstStyle/>
          <a:p>
            <a:r>
              <a:rPr lang="zh-CN" altLang="en-US" sz="2400" b="1" dirty="0">
                <a:latin typeface="STFangsong" charset="-122"/>
                <a:ea typeface="STFangsong" charset="-122"/>
                <a:cs typeface="STFangsong" charset="-122"/>
              </a:rPr>
              <a:t>优点：</a:t>
            </a:r>
            <a:endParaRPr lang="en-US" altLang="zh-CN" sz="2400" b="1" dirty="0">
              <a:latin typeface="STFangsong" charset="-122"/>
              <a:ea typeface="STFangsong" charset="-122"/>
              <a:cs typeface="STFangsong" charset="-122"/>
            </a:endParaRPr>
          </a:p>
          <a:p>
            <a:r>
              <a:rPr lang="en-US" altLang="zh-CN" dirty="0">
                <a:latin typeface="微软雅黑" panose="020B0503020204020204" pitchFamily="34" charset="-122"/>
                <a:ea typeface="微软雅黑" panose="020B0503020204020204" pitchFamily="34" charset="-122"/>
              </a:rPr>
              <a:t>	</a:t>
            </a:r>
            <a:r>
              <a:rPr lang="zh-CN" altLang="en-US" sz="2400" dirty="0">
                <a:latin typeface="STFangsong" charset="-122"/>
                <a:ea typeface="STFangsong" charset="-122"/>
                <a:cs typeface="STFangsong" charset="-122"/>
              </a:rPr>
              <a:t>算法简单、效率高</a:t>
            </a:r>
            <a:endParaRPr lang="arn-CL" altLang="zh-CN" sz="2400" dirty="0">
              <a:latin typeface="STFangsong" charset="-122"/>
              <a:ea typeface="STFangsong" charset="-122"/>
              <a:cs typeface="STFangsong" charset="-122"/>
            </a:endParaRPr>
          </a:p>
        </p:txBody>
      </p:sp>
      <p:sp>
        <p:nvSpPr>
          <p:cNvPr id="3" name="文本框 2"/>
          <p:cNvSpPr txBox="1"/>
          <p:nvPr/>
        </p:nvSpPr>
        <p:spPr>
          <a:xfrm>
            <a:off x="714516" y="5464837"/>
            <a:ext cx="4836580" cy="830997"/>
          </a:xfrm>
          <a:prstGeom prst="rect">
            <a:avLst/>
          </a:prstGeom>
          <a:noFill/>
          <a:ln>
            <a:solidFill>
              <a:schemeClr val="accent1">
                <a:lumMod val="40000"/>
                <a:lumOff val="60000"/>
              </a:schemeClr>
            </a:solidFill>
          </a:ln>
        </p:spPr>
        <p:txBody>
          <a:bodyPr wrap="none" rtlCol="0">
            <a:spAutoFit/>
          </a:bodyPr>
          <a:lstStyle/>
          <a:p>
            <a:r>
              <a:rPr lang="zh-CN" altLang="en-US" sz="2400" b="1" dirty="0">
                <a:latin typeface="STFangsong" charset="-122"/>
                <a:ea typeface="STFangsong" charset="-122"/>
                <a:cs typeface="STFangsong" charset="-122"/>
              </a:rPr>
              <a:t>思考</a:t>
            </a:r>
            <a:r>
              <a:rPr lang="zh-CN" altLang="en-US" dirty="0">
                <a:latin typeface="STFangsong" charset="-122"/>
                <a:ea typeface="STFangsong" charset="-122"/>
                <a:cs typeface="STFangsong" charset="-122"/>
              </a:rPr>
              <a:t>：</a:t>
            </a:r>
            <a:endParaRPr lang="en-US" altLang="zh-CN" dirty="0">
              <a:latin typeface="STFangsong" charset="-122"/>
              <a:ea typeface="STFangsong" charset="-122"/>
              <a:cs typeface="STFangsong" charset="-122"/>
            </a:endParaRPr>
          </a:p>
          <a:p>
            <a:r>
              <a:rPr lang="en-US" altLang="zh-CN" dirty="0">
                <a:latin typeface="微软雅黑" panose="020B0503020204020204" pitchFamily="34" charset="-122"/>
                <a:ea typeface="微软雅黑" panose="020B0503020204020204" pitchFamily="34" charset="-122"/>
              </a:rPr>
              <a:t>	</a:t>
            </a:r>
            <a:r>
              <a:rPr lang="en-US" altLang="zh-CN" sz="2400" dirty="0">
                <a:latin typeface="STFangsong" charset="-122"/>
                <a:ea typeface="STFangsong" charset="-122"/>
                <a:cs typeface="STFangsong" charset="-122"/>
              </a:rPr>
              <a:t>JVM</a:t>
            </a:r>
            <a:r>
              <a:rPr lang="zh-CN" altLang="en-US" sz="2400" dirty="0">
                <a:latin typeface="STFangsong" charset="-122"/>
                <a:ea typeface="STFangsong" charset="-122"/>
                <a:cs typeface="STFangsong" charset="-122"/>
              </a:rPr>
              <a:t> 采用的是这种算法吗？</a:t>
            </a:r>
            <a:endParaRPr lang="zh-CN" altLang="en-US" sz="2400" b="1" dirty="0">
              <a:latin typeface="STFangsong" charset="-122"/>
              <a:ea typeface="STFangsong" charset="-122"/>
              <a:cs typeface="STFangsong" charset="-122"/>
            </a:endParaRPr>
          </a:p>
        </p:txBody>
      </p:sp>
    </p:spTree>
    <p:extLst>
      <p:ext uri="{BB962C8B-B14F-4D97-AF65-F5344CB8AC3E}">
        <p14:creationId xmlns:p14="http://schemas.microsoft.com/office/powerpoint/2010/main" val="76065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strips(downLeft)">
                                      <p:cBhvr>
                                        <p:cTn id="7" dur="500"/>
                                        <p:tgtEl>
                                          <p:spTgt spid="29">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strips(downLeft)">
                                      <p:cBhvr>
                                        <p:cTn id="10" dur="500"/>
                                        <p:tgtEl>
                                          <p:spTgt spid="2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strips(down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dirty="0" smtClean="0"/>
              <a:t>验证代码</a:t>
            </a:r>
            <a:endParaRPr kumimoji="1" lang="zh-CN" altLang="en-US" dirty="0"/>
          </a:p>
        </p:txBody>
      </p:sp>
      <p:pic>
        <p:nvPicPr>
          <p:cNvPr id="4" name="图片 3"/>
          <p:cNvPicPr>
            <a:picLocks noChangeAspect="1"/>
          </p:cNvPicPr>
          <p:nvPr/>
        </p:nvPicPr>
        <p:blipFill>
          <a:blip r:embed="rId2"/>
          <a:stretch>
            <a:fillRect/>
          </a:stretch>
        </p:blipFill>
        <p:spPr>
          <a:xfrm>
            <a:off x="641102" y="1199221"/>
            <a:ext cx="10643016" cy="5108005"/>
          </a:xfrm>
          <a:prstGeom prst="rect">
            <a:avLst/>
          </a:prstGeom>
        </p:spPr>
      </p:pic>
    </p:spTree>
    <p:extLst>
      <p:ext uri="{BB962C8B-B14F-4D97-AF65-F5344CB8AC3E}">
        <p14:creationId xmlns:p14="http://schemas.microsoft.com/office/powerpoint/2010/main" val="160589442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验证结果</a:t>
            </a:r>
            <a:endParaRPr lang="zh-CN" altLang="en-US" dirty="0"/>
          </a:p>
        </p:txBody>
      </p:sp>
      <p:sp>
        <p:nvSpPr>
          <p:cNvPr id="3" name="文本占位符 2"/>
          <p:cNvSpPr>
            <a:spLocks noGrp="1"/>
          </p:cNvSpPr>
          <p:nvPr>
            <p:ph type="body" sz="quarter" idx="10"/>
          </p:nvPr>
        </p:nvSpPr>
        <p:spPr>
          <a:xfrm>
            <a:off x="428625" y="5397417"/>
            <a:ext cx="11334749" cy="690996"/>
          </a:xfrm>
        </p:spPr>
        <p:txBody>
          <a:bodyPr>
            <a:normAutofit/>
          </a:bodyPr>
          <a:lstStyle/>
          <a:p>
            <a:pPr>
              <a:lnSpc>
                <a:spcPct val="150000"/>
              </a:lnSpc>
            </a:pPr>
            <a:r>
              <a:rPr lang="zh-CN" altLang="en-US" dirty="0"/>
              <a:t>虚拟机并没有这两个对象存在相互引用就不收集他们，从而证明了</a:t>
            </a:r>
            <a:r>
              <a:rPr lang="en-US" altLang="zh-CN" dirty="0"/>
              <a:t>Java</a:t>
            </a:r>
            <a:r>
              <a:rPr lang="zh-CN" altLang="en-US" dirty="0"/>
              <a:t>虚拟机</a:t>
            </a:r>
            <a:r>
              <a:rPr lang="zh-CN" altLang="en-US" dirty="0">
                <a:solidFill>
                  <a:srgbClr val="FF0000"/>
                </a:solidFill>
              </a:rPr>
              <a:t>不是通过引用计数算法</a:t>
            </a:r>
            <a:r>
              <a:rPr lang="zh-CN" altLang="en-US" dirty="0"/>
              <a:t>来判断对象是否已死的</a:t>
            </a:r>
            <a:endParaRPr lang="en-US" altLang="zh-CN" dirty="0" smtClean="0"/>
          </a:p>
        </p:txBody>
      </p:sp>
      <p:pic>
        <p:nvPicPr>
          <p:cNvPr id="4" name="图片 3"/>
          <p:cNvPicPr>
            <a:picLocks noChangeAspect="1"/>
          </p:cNvPicPr>
          <p:nvPr/>
        </p:nvPicPr>
        <p:blipFill>
          <a:blip r:embed="rId2"/>
          <a:stretch>
            <a:fillRect/>
          </a:stretch>
        </p:blipFill>
        <p:spPr>
          <a:xfrm>
            <a:off x="428625" y="1407258"/>
            <a:ext cx="11202649" cy="3176794"/>
          </a:xfrm>
          <a:prstGeom prst="rect">
            <a:avLst/>
          </a:prstGeom>
        </p:spPr>
      </p:pic>
    </p:spTree>
    <p:extLst>
      <p:ext uri="{BB962C8B-B14F-4D97-AF65-F5344CB8AC3E}">
        <p14:creationId xmlns:p14="http://schemas.microsoft.com/office/powerpoint/2010/main" val="3639036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可达性分析算法</a:t>
            </a:r>
          </a:p>
        </p:txBody>
      </p:sp>
      <p:sp>
        <p:nvSpPr>
          <p:cNvPr id="6" name="文本框 5"/>
          <p:cNvSpPr txBox="1"/>
          <p:nvPr/>
        </p:nvSpPr>
        <p:spPr>
          <a:xfrm>
            <a:off x="894427" y="1859042"/>
            <a:ext cx="10118476" cy="1200329"/>
          </a:xfrm>
          <a:prstGeom prst="rect">
            <a:avLst/>
          </a:prstGeom>
          <a:noFill/>
        </p:spPr>
        <p:txBody>
          <a:bodyPr wrap="none" rtlCol="0">
            <a:spAutoFit/>
          </a:bodyPr>
          <a:lstStyle/>
          <a:p>
            <a:pPr algn="just"/>
            <a:r>
              <a:rPr lang="zh-CN" altLang="en-US" sz="2400" dirty="0">
                <a:latin typeface="STFangsong" charset="-122"/>
                <a:ea typeface="STFangsong" charset="-122"/>
                <a:cs typeface="STFangsong" charset="-122"/>
              </a:rPr>
              <a:t>该算法的基本思路就是通过一系列成为“</a:t>
            </a:r>
            <a:r>
              <a:rPr lang="en-US" altLang="zh-CN" sz="2400" dirty="0">
                <a:latin typeface="STFangsong" charset="-122"/>
                <a:ea typeface="STFangsong" charset="-122"/>
                <a:cs typeface="STFangsong" charset="-122"/>
              </a:rPr>
              <a:t>GC Roots”</a:t>
            </a:r>
            <a:r>
              <a:rPr lang="zh-CN" altLang="en-US" sz="2400" dirty="0">
                <a:latin typeface="STFangsong" charset="-122"/>
                <a:ea typeface="STFangsong" charset="-122"/>
                <a:cs typeface="STFangsong" charset="-122"/>
              </a:rPr>
              <a:t>的对象作为起始点</a:t>
            </a:r>
            <a:r>
              <a:rPr lang="zh-CN" altLang="en-US" sz="2400" dirty="0" smtClean="0">
                <a:latin typeface="STFangsong" charset="-122"/>
                <a:ea typeface="STFangsong" charset="-122"/>
                <a:cs typeface="STFangsong" charset="-122"/>
              </a:rPr>
              <a:t>，</a:t>
            </a:r>
          </a:p>
          <a:p>
            <a:pPr algn="just"/>
            <a:r>
              <a:rPr lang="zh-CN" altLang="en-US" sz="2400" dirty="0" smtClean="0">
                <a:latin typeface="STFangsong" charset="-122"/>
                <a:ea typeface="STFangsong" charset="-122"/>
                <a:cs typeface="STFangsong" charset="-122"/>
              </a:rPr>
              <a:t>从</a:t>
            </a:r>
            <a:r>
              <a:rPr lang="zh-CN" altLang="en-US" sz="2400" dirty="0">
                <a:latin typeface="STFangsong" charset="-122"/>
                <a:ea typeface="STFangsong" charset="-122"/>
                <a:cs typeface="STFangsong" charset="-122"/>
              </a:rPr>
              <a:t>这些起点向下搜索，搜索所走过</a:t>
            </a:r>
            <a:r>
              <a:rPr lang="zh-CN" altLang="en-US" sz="2400" dirty="0" smtClean="0">
                <a:latin typeface="STFangsong" charset="-122"/>
                <a:ea typeface="STFangsong" charset="-122"/>
                <a:cs typeface="STFangsong" charset="-122"/>
              </a:rPr>
              <a:t>的路径</a:t>
            </a:r>
            <a:r>
              <a:rPr lang="zh-CN" altLang="en-US" sz="2400" dirty="0">
                <a:latin typeface="STFangsong" charset="-122"/>
                <a:ea typeface="STFangsong" charset="-122"/>
                <a:cs typeface="STFangsong" charset="-122"/>
              </a:rPr>
              <a:t>称为引用链（</a:t>
            </a:r>
            <a:r>
              <a:rPr lang="en-US" altLang="zh-CN" sz="2400" dirty="0">
                <a:latin typeface="STFangsong" charset="-122"/>
                <a:ea typeface="STFangsong" charset="-122"/>
                <a:cs typeface="STFangsong" charset="-122"/>
              </a:rPr>
              <a:t>Reference chain</a:t>
            </a:r>
            <a:r>
              <a:rPr lang="zh-CN" altLang="en-US" sz="2400" dirty="0">
                <a:latin typeface="STFangsong" charset="-122"/>
                <a:ea typeface="STFangsong" charset="-122"/>
                <a:cs typeface="STFangsong" charset="-122"/>
              </a:rPr>
              <a:t>）</a:t>
            </a:r>
            <a:r>
              <a:rPr lang="zh-CN" altLang="en-US" sz="2400" dirty="0" smtClean="0">
                <a:latin typeface="STFangsong" charset="-122"/>
                <a:ea typeface="STFangsong" charset="-122"/>
                <a:cs typeface="STFangsong" charset="-122"/>
              </a:rPr>
              <a:t>，</a:t>
            </a:r>
          </a:p>
          <a:p>
            <a:pPr algn="just"/>
            <a:r>
              <a:rPr lang="zh-CN" altLang="en-US" sz="2400" dirty="0" smtClean="0">
                <a:latin typeface="STFangsong" charset="-122"/>
                <a:ea typeface="STFangsong" charset="-122"/>
                <a:cs typeface="STFangsong" charset="-122"/>
              </a:rPr>
              <a:t>当</a:t>
            </a:r>
            <a:r>
              <a:rPr lang="zh-CN" altLang="en-US" sz="2400" dirty="0">
                <a:latin typeface="STFangsong" charset="-122"/>
                <a:ea typeface="STFangsong" charset="-122"/>
                <a:cs typeface="STFangsong" charset="-122"/>
              </a:rPr>
              <a:t>一个对象到</a:t>
            </a:r>
            <a:r>
              <a:rPr lang="en-US" altLang="zh-CN" sz="2400" dirty="0">
                <a:latin typeface="STFangsong" charset="-122"/>
                <a:ea typeface="STFangsong" charset="-122"/>
                <a:cs typeface="STFangsong" charset="-122"/>
              </a:rPr>
              <a:t>GC Roots</a:t>
            </a:r>
            <a:r>
              <a:rPr lang="zh-CN" altLang="en-US" sz="2400" dirty="0">
                <a:latin typeface="STFangsong" charset="-122"/>
                <a:ea typeface="STFangsong" charset="-122"/>
                <a:cs typeface="STFangsong" charset="-122"/>
              </a:rPr>
              <a:t>没有任何引用链相连时，则此对象就是不可用的</a:t>
            </a:r>
          </a:p>
        </p:txBody>
      </p:sp>
      <p:sp>
        <p:nvSpPr>
          <p:cNvPr id="8" name="文本框 7"/>
          <p:cNvSpPr txBox="1"/>
          <p:nvPr/>
        </p:nvSpPr>
        <p:spPr>
          <a:xfrm>
            <a:off x="894427" y="4776567"/>
            <a:ext cx="6631944" cy="523220"/>
          </a:xfrm>
          <a:prstGeom prst="rect">
            <a:avLst/>
          </a:prstGeom>
          <a:noFill/>
        </p:spPr>
        <p:txBody>
          <a:bodyPr wrap="none" rtlCol="0">
            <a:spAutoFit/>
          </a:bodyPr>
          <a:lstStyle/>
          <a:p>
            <a:r>
              <a:rPr lang="zh-CN" altLang="en-US" sz="2800" dirty="0" smtClean="0">
                <a:latin typeface="STFangsong" charset="-122"/>
                <a:ea typeface="STFangsong" charset="-122"/>
                <a:cs typeface="STFangsong" charset="-122"/>
              </a:rPr>
              <a:t>思考：哪些可以作为“</a:t>
            </a:r>
            <a:r>
              <a:rPr lang="en-US" altLang="zh-CN" sz="2800" dirty="0" smtClean="0">
                <a:latin typeface="STFangsong" charset="-122"/>
                <a:ea typeface="STFangsong" charset="-122"/>
                <a:cs typeface="STFangsong" charset="-122"/>
              </a:rPr>
              <a:t>GC</a:t>
            </a:r>
            <a:r>
              <a:rPr lang="zh-CN" altLang="en-US" sz="2800" dirty="0" smtClean="0">
                <a:latin typeface="STFangsong" charset="-122"/>
                <a:ea typeface="STFangsong" charset="-122"/>
                <a:cs typeface="STFangsong" charset="-122"/>
              </a:rPr>
              <a:t> </a:t>
            </a:r>
            <a:r>
              <a:rPr lang="en-US" altLang="zh-CN" sz="2800" dirty="0" smtClean="0">
                <a:latin typeface="STFangsong" charset="-122"/>
                <a:ea typeface="STFangsong" charset="-122"/>
                <a:cs typeface="STFangsong" charset="-122"/>
              </a:rPr>
              <a:t>Roots</a:t>
            </a:r>
            <a:r>
              <a:rPr lang="zh-CN" altLang="en-US" sz="2800" dirty="0" smtClean="0">
                <a:latin typeface="STFangsong" charset="-122"/>
                <a:ea typeface="STFangsong" charset="-122"/>
                <a:cs typeface="STFangsong" charset="-122"/>
              </a:rPr>
              <a:t>”对象？</a:t>
            </a:r>
            <a:endParaRPr lang="zh-CN" altLang="en-US" sz="2800" dirty="0">
              <a:latin typeface="STFangsong" charset="-122"/>
              <a:ea typeface="STFangsong" charset="-122"/>
              <a:cs typeface="STFangsong"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534" y="4307674"/>
            <a:ext cx="1948008" cy="1461006"/>
          </a:xfrm>
          <a:prstGeom prst="rect">
            <a:avLst/>
          </a:prstGeom>
        </p:spPr>
      </p:pic>
    </p:spTree>
    <p:extLst>
      <p:ext uri="{BB962C8B-B14F-4D97-AF65-F5344CB8AC3E}">
        <p14:creationId xmlns:p14="http://schemas.microsoft.com/office/powerpoint/2010/main" val="3301006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微贷-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微贷-主题" id="{488058C9-0AAA-9B42-BCDE-1354E13854D5}" vid="{18914B11-99F2-BA4E-8245-98DAABF7912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6291</TotalTime>
  <Words>2240</Words>
  <Application>Microsoft Macintosh PowerPoint</Application>
  <PresentationFormat>宽屏</PresentationFormat>
  <Paragraphs>99</Paragraphs>
  <Slides>34</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Calibri</vt:lpstr>
      <vt:lpstr>STFangsong</vt:lpstr>
      <vt:lpstr>Times New Roman</vt:lpstr>
      <vt:lpstr>方正准圆简体</vt:lpstr>
      <vt:lpstr>宋体</vt:lpstr>
      <vt:lpstr>微软雅黑</vt:lpstr>
      <vt:lpstr>Arial</vt:lpstr>
      <vt:lpstr>微贷-主题</vt:lpstr>
      <vt:lpstr>JVM GC 那些事</vt:lpstr>
      <vt:lpstr>前言</vt:lpstr>
      <vt:lpstr>了解 GC 的必要性</vt:lpstr>
      <vt:lpstr>目录</vt:lpstr>
      <vt:lpstr>一 GC 之对象已死吗？</vt:lpstr>
      <vt:lpstr>引用计数算法</vt:lpstr>
      <vt:lpstr>验证代码</vt:lpstr>
      <vt:lpstr>验证结果</vt:lpstr>
      <vt:lpstr>可达性分析算法</vt:lpstr>
      <vt:lpstr>“GC Roots”对象和算法示意图</vt:lpstr>
      <vt:lpstr>生存还是死亡</vt:lpstr>
      <vt:lpstr>小结</vt:lpstr>
      <vt:lpstr>问题思考</vt:lpstr>
      <vt:lpstr>二 GC 之垃圾回收算法</vt:lpstr>
      <vt:lpstr>标记-清除算法</vt:lpstr>
      <vt:lpstr>优缺点</vt:lpstr>
      <vt:lpstr>复制算法</vt:lpstr>
      <vt:lpstr>优缺点</vt:lpstr>
      <vt:lpstr>标记-整理算法</vt:lpstr>
      <vt:lpstr>分代收集算法</vt:lpstr>
      <vt:lpstr>问题思考</vt:lpstr>
      <vt:lpstr>三 GC 之常见垃圾收集器</vt:lpstr>
      <vt:lpstr>Serial收集器</vt:lpstr>
      <vt:lpstr>ParNew 收集器</vt:lpstr>
      <vt:lpstr>Parallel Scavenge 收集器</vt:lpstr>
      <vt:lpstr>Serial Old收集器和Parallel Old收集器</vt:lpstr>
      <vt:lpstr>CMS 收集器</vt:lpstr>
      <vt:lpstr>问题思考</vt:lpstr>
      <vt:lpstr>四 GC 之常见垃圾收集器参数总结</vt:lpstr>
      <vt:lpstr>总结</vt:lpstr>
      <vt:lpstr>续表</vt:lpstr>
      <vt:lpstr>这是作业</vt:lpstr>
      <vt:lpstr>参考资料</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ELK详解与使用拓展</dc:title>
  <dc:creator>Microsoft Office 用户</dc:creator>
  <cp:lastModifiedBy>lifei@wdai.com</cp:lastModifiedBy>
  <cp:revision>370</cp:revision>
  <dcterms:created xsi:type="dcterms:W3CDTF">2018-10-31T06:42:22Z</dcterms:created>
  <dcterms:modified xsi:type="dcterms:W3CDTF">2018-12-14T07:57:08Z</dcterms:modified>
</cp:coreProperties>
</file>